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1"/>
  </p:sldMasterIdLst>
  <p:notesMasterIdLst>
    <p:notesMasterId r:id="rId32"/>
  </p:notesMasterIdLst>
  <p:sldIdLst>
    <p:sldId id="256" r:id="rId2"/>
    <p:sldId id="277" r:id="rId3"/>
    <p:sldId id="316" r:id="rId4"/>
    <p:sldId id="327" r:id="rId5"/>
    <p:sldId id="262" r:id="rId6"/>
    <p:sldId id="328" r:id="rId7"/>
    <p:sldId id="304" r:id="rId8"/>
    <p:sldId id="310" r:id="rId9"/>
    <p:sldId id="323" r:id="rId10"/>
    <p:sldId id="264" r:id="rId11"/>
    <p:sldId id="326" r:id="rId12"/>
    <p:sldId id="329" r:id="rId13"/>
    <p:sldId id="318" r:id="rId14"/>
    <p:sldId id="309" r:id="rId15"/>
    <p:sldId id="335" r:id="rId16"/>
    <p:sldId id="288" r:id="rId17"/>
    <p:sldId id="265" r:id="rId18"/>
    <p:sldId id="333" r:id="rId19"/>
    <p:sldId id="325" r:id="rId20"/>
    <p:sldId id="305" r:id="rId21"/>
    <p:sldId id="295" r:id="rId22"/>
    <p:sldId id="298" r:id="rId23"/>
    <p:sldId id="287" r:id="rId24"/>
    <p:sldId id="301" r:id="rId25"/>
    <p:sldId id="292" r:id="rId26"/>
    <p:sldId id="332" r:id="rId27"/>
    <p:sldId id="307" r:id="rId28"/>
    <p:sldId id="334" r:id="rId29"/>
    <p:sldId id="331" r:id="rId30"/>
    <p:sldId id="330" r:id="rId31"/>
  </p:sldIdLst>
  <p:sldSz cx="9144000" cy="5143500" type="screen16x9"/>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B4D5"/>
    <a:srgbClr val="F8B31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81" autoAdjust="0"/>
    <p:restoredTop sz="79826" autoAdjust="0"/>
  </p:normalViewPr>
  <p:slideViewPr>
    <p:cSldViewPr snapToGrid="0" snapToObjects="1">
      <p:cViewPr varScale="1">
        <p:scale>
          <a:sx n="76" d="100"/>
          <a:sy n="76" d="100"/>
        </p:scale>
        <p:origin x="1098" y="8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CC90740-3193-7C48-8B97-FCCCBFCA0A16}" type="datetimeFigureOut">
              <a:rPr lang="en-US" smtClean="0"/>
              <a:t>11/13/2018</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06DF28A-0D35-E445-9E44-749A0C4D7332}" type="slidenum">
              <a:rPr lang="en-US" smtClean="0"/>
              <a:t>‹#›</a:t>
            </a:fld>
            <a:endParaRPr lang="en-US"/>
          </a:p>
        </p:txBody>
      </p:sp>
    </p:spTree>
    <p:extLst>
      <p:ext uri="{BB962C8B-B14F-4D97-AF65-F5344CB8AC3E}">
        <p14:creationId xmlns:p14="http://schemas.microsoft.com/office/powerpoint/2010/main" val="35971709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1</a:t>
            </a:fld>
            <a:endParaRPr lang="en-US"/>
          </a:p>
        </p:txBody>
      </p:sp>
    </p:spTree>
    <p:extLst>
      <p:ext uri="{BB962C8B-B14F-4D97-AF65-F5344CB8AC3E}">
        <p14:creationId xmlns:p14="http://schemas.microsoft.com/office/powerpoint/2010/main" val="1664638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notice: LDA and Topia are very similar</a:t>
            </a:r>
            <a:r>
              <a:rPr lang="en-US" baseline="0" dirty="0"/>
              <a:t> and have lots of overlap, but this is for the entire corpus and further classification will produce much different results for each subsequent document.  </a:t>
            </a:r>
          </a:p>
          <a:p>
            <a:endParaRPr lang="en-US" baseline="0" dirty="0"/>
          </a:p>
          <a:p>
            <a:r>
              <a:rPr lang="en-US" baseline="0" dirty="0"/>
              <a:t>RAKE has lots of very odd terms seemingly out of domain context (“weird art film”, “trek </a:t>
            </a:r>
            <a:r>
              <a:rPr lang="en-US" baseline="0" dirty="0" err="1"/>
              <a:t>holodeck</a:t>
            </a:r>
            <a:r>
              <a:rPr lang="en-US" baseline="0" dirty="0"/>
              <a:t>”) attributed to their frequency in the posts, this can be tuned.  </a:t>
            </a:r>
          </a:p>
          <a:p>
            <a:endParaRPr lang="en-US" baseline="0" dirty="0"/>
          </a:p>
          <a:p>
            <a:r>
              <a:rPr lang="en-US" baseline="0" dirty="0"/>
              <a:t>Maui has a nice mix of single and multiple token terms, but some noise (like ‘ve’ and ‘matches like’).  </a:t>
            </a:r>
          </a:p>
          <a:p>
            <a:endParaRPr lang="en-US" baseline="0" dirty="0"/>
          </a:p>
          <a:p>
            <a:r>
              <a:rPr lang="en-US" baseline="0" dirty="0"/>
              <a:t>Skipchunk has some de-adjectival noun bugs (“in other words” </a:t>
            </a:r>
            <a:r>
              <a:rPr lang="en-US" baseline="0" dirty="0">
                <a:sym typeface="Wingdings"/>
              </a:rPr>
              <a:t> “otherness words”)</a:t>
            </a:r>
            <a:r>
              <a:rPr lang="en-US" baseline="0" dirty="0"/>
              <a:t>.</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19</a:t>
            </a:fld>
            <a:endParaRPr lang="en-US"/>
          </a:p>
        </p:txBody>
      </p:sp>
    </p:spTree>
    <p:extLst>
      <p:ext uri="{BB962C8B-B14F-4D97-AF65-F5344CB8AC3E}">
        <p14:creationId xmlns:p14="http://schemas.microsoft.com/office/powerpoint/2010/main" val="1725556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21</a:t>
            </a:fld>
            <a:endParaRPr lang="en-US"/>
          </a:p>
        </p:txBody>
      </p:sp>
    </p:spTree>
    <p:extLst>
      <p:ext uri="{BB962C8B-B14F-4D97-AF65-F5344CB8AC3E}">
        <p14:creationId xmlns:p14="http://schemas.microsoft.com/office/powerpoint/2010/main" val="3052936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Marti Hearst</a:t>
            </a:r>
            <a:r>
              <a:rPr lang="en-US" baseline="0" dirty="0"/>
              <a:t> proposed the original 6 patterns.  The research was so early (pre-web!) that it was difficult to scale the analysis and in some steps she had to resort to manual work rather than computation.  It is worth noting that though Noun Phrases are specified, these were discovered as part of the pattern, and not pre-computed for discovery.</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23</a:t>
            </a:fld>
            <a:endParaRPr lang="en-US"/>
          </a:p>
        </p:txBody>
      </p:sp>
    </p:spTree>
    <p:extLst>
      <p:ext uri="{BB962C8B-B14F-4D97-AF65-F5344CB8AC3E}">
        <p14:creationId xmlns:p14="http://schemas.microsoft.com/office/powerpoint/2010/main" val="3440458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a:t>
            </a:r>
            <a:r>
              <a:rPr lang="en-US" baseline="0" dirty="0"/>
              <a:t>s Klaussner and </a:t>
            </a:r>
            <a:r>
              <a:rPr lang="en-US" baseline="0" dirty="0" err="1"/>
              <a:t>Zhekova</a:t>
            </a:r>
            <a:r>
              <a:rPr lang="en-US" baseline="0" dirty="0"/>
              <a:t> discovered and added new patterns, and did thorough analysis on their success rate.</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24</a:t>
            </a:fld>
            <a:endParaRPr lang="en-US"/>
          </a:p>
        </p:txBody>
      </p:sp>
    </p:spTree>
    <p:extLst>
      <p:ext uri="{BB962C8B-B14F-4D97-AF65-F5344CB8AC3E}">
        <p14:creationId xmlns:p14="http://schemas.microsoft.com/office/powerpoint/2010/main" val="3276249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we’ve seen so far has been using the documents</a:t>
            </a:r>
            <a:r>
              <a:rPr lang="en-US" baseline="0" dirty="0"/>
              <a:t> that are part of the corpus being analyzed, or use models that are sourced from controlled content</a:t>
            </a:r>
            <a:endParaRPr lang="en-US" dirty="0"/>
          </a:p>
          <a:p>
            <a:endParaRPr lang="en-US" dirty="0"/>
          </a:p>
          <a:p>
            <a:r>
              <a:rPr lang="en-US" dirty="0"/>
              <a:t>Your domain isn’t new and while your content can be original, there is going</a:t>
            </a:r>
            <a:r>
              <a:rPr lang="en-US" baseline="0" dirty="0"/>
              <a:t> to be significant overlap with existing and publicly available knowledge.</a:t>
            </a:r>
            <a:endParaRPr lang="en-US" dirty="0"/>
          </a:p>
          <a:p>
            <a:endParaRPr lang="en-US" dirty="0"/>
          </a:p>
          <a:p>
            <a:r>
              <a:rPr lang="en-US" dirty="0"/>
              <a:t>The focused crawl</a:t>
            </a:r>
            <a:r>
              <a:rPr lang="en-US" baseline="0" dirty="0"/>
              <a:t> works well because it draws on the intelligence and scale of the web.  When Hearst first published her Lexico-Syntactic patterns, the material was locked away in books or newly digitized content, therefore much of the extraction was original.</a:t>
            </a:r>
          </a:p>
          <a:p>
            <a:endParaRPr lang="en-US" baseline="0" dirty="0"/>
          </a:p>
          <a:p>
            <a:r>
              <a:rPr lang="en-US" baseline="0" dirty="0"/>
              <a:t>Nowadays, while the corpus may have original material unseen beforehand, the bulk of the domain is encapsulated by existing and publically available knowledge on the web.</a:t>
            </a:r>
          </a:p>
          <a:p>
            <a:endParaRPr lang="en-US" baseline="0" dirty="0"/>
          </a:p>
          <a:p>
            <a:r>
              <a:rPr lang="en-US" baseline="0" dirty="0"/>
              <a:t>This uses existing information to get statistically significant likelihood of </a:t>
            </a:r>
            <a:r>
              <a:rPr lang="en-US" baseline="0" dirty="0" err="1"/>
              <a:t>hypernymy</a:t>
            </a:r>
            <a:r>
              <a:rPr lang="en-US" baseline="0" dirty="0"/>
              <a:t>, and apply that likelihood to the new material and corpus structure.</a:t>
            </a:r>
          </a:p>
          <a:p>
            <a:endParaRPr lang="en-US" baseline="0" dirty="0"/>
          </a:p>
          <a:p>
            <a:r>
              <a:rPr lang="en-US" baseline="0" dirty="0"/>
              <a:t>The Taxonomy is still specific to the corpus, but it is improved by drawing from this likelihood.  While in many ways this is a brute force approach, its success is a testament to the idea of learning from data at scale.</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25</a:t>
            </a:fld>
            <a:endParaRPr lang="en-US"/>
          </a:p>
        </p:txBody>
      </p:sp>
    </p:spTree>
    <p:extLst>
      <p:ext uri="{BB962C8B-B14F-4D97-AF65-F5344CB8AC3E}">
        <p14:creationId xmlns:p14="http://schemas.microsoft.com/office/powerpoint/2010/main" val="1278769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maturity of the stack which</a:t>
            </a:r>
            <a:r>
              <a:rPr lang="en-US" baseline="0" dirty="0"/>
              <a:t> draws on many techniques previously discussed.  Extra steps were taken to ensure success with all four languages as specified in the </a:t>
            </a:r>
            <a:r>
              <a:rPr lang="en-US" baseline="0" dirty="0" err="1"/>
              <a:t>SemEval</a:t>
            </a:r>
            <a:r>
              <a:rPr lang="en-US" baseline="0" dirty="0"/>
              <a:t> task.</a:t>
            </a:r>
          </a:p>
        </p:txBody>
      </p:sp>
      <p:sp>
        <p:nvSpPr>
          <p:cNvPr id="4" name="Slide Number Placeholder 3"/>
          <p:cNvSpPr>
            <a:spLocks noGrp="1"/>
          </p:cNvSpPr>
          <p:nvPr>
            <p:ph type="sldNum" sz="quarter" idx="10"/>
          </p:nvPr>
        </p:nvSpPr>
        <p:spPr/>
        <p:txBody>
          <a:bodyPr/>
          <a:lstStyle/>
          <a:p>
            <a:fld id="{606DF28A-0D35-E445-9E44-749A0C4D7332}" type="slidenum">
              <a:rPr lang="en-US" smtClean="0"/>
              <a:t>26</a:t>
            </a:fld>
            <a:endParaRPr lang="en-US"/>
          </a:p>
        </p:txBody>
      </p:sp>
    </p:spTree>
    <p:extLst>
      <p:ext uri="{BB962C8B-B14F-4D97-AF65-F5344CB8AC3E}">
        <p14:creationId xmlns:p14="http://schemas.microsoft.com/office/powerpoint/2010/main" val="315833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a:t>
            </a:r>
            <a:r>
              <a:rPr lang="en-US" dirty="0" err="1"/>
              <a:t>wasn</a:t>
            </a:r>
            <a:r>
              <a:rPr lang="mr-IN" dirty="0"/>
              <a:t>’</a:t>
            </a:r>
            <a:r>
              <a:rPr lang="en-US" dirty="0"/>
              <a:t>t</a:t>
            </a:r>
            <a:r>
              <a:rPr lang="en-US" baseline="0" dirty="0"/>
              <a:t> able to apply TAXI to our example corpus in time for this talk, so I used the </a:t>
            </a:r>
            <a:r>
              <a:rPr lang="en-US" baseline="0" dirty="0" err="1"/>
              <a:t>SemEval</a:t>
            </a:r>
            <a:r>
              <a:rPr lang="en-US" baseline="0" dirty="0"/>
              <a:t> ‘Science’ domain evaluation instead.  Nevertheless, the concepts in TAXI are indeed powerful and warrant further investigation, whether used as-is or as a reference for development.</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27</a:t>
            </a:fld>
            <a:endParaRPr lang="en-US"/>
          </a:p>
        </p:txBody>
      </p:sp>
    </p:spTree>
    <p:extLst>
      <p:ext uri="{BB962C8B-B14F-4D97-AF65-F5344CB8AC3E}">
        <p14:creationId xmlns:p14="http://schemas.microsoft.com/office/powerpoint/2010/main" val="1219229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many </a:t>
            </a:r>
            <a:r>
              <a:rPr lang="en-US" baseline="0" dirty="0"/>
              <a:t>of us here deal mostly in unstructured text.  We do our best to help customers find things ensconced in corpora, trying to make their lives easier and more efficient.  We often see patterns in the text ourselves and wish that, perhaps, this thing was metadata or that thing was normalized.  So when given a bag of words, we take out our bag of tricks.  We Lemmatize, we ASCII Fold, we </a:t>
            </a:r>
            <a:r>
              <a:rPr lang="en-US" baseline="0" dirty="0" err="1"/>
              <a:t>catenateWords</a:t>
            </a:r>
            <a:r>
              <a:rPr lang="en-US" baseline="0" dirty="0"/>
              <a:t>, we boost and tune.  Doing our best to make things nice and tidy, coherent and findable.  But almost always we do this inside the engine while processing content and queries.</a:t>
            </a:r>
          </a:p>
          <a:p>
            <a:endParaRPr lang="en-US" baseline="0" dirty="0"/>
          </a:p>
          <a:p>
            <a:r>
              <a:rPr lang="en-US" baseline="0" dirty="0"/>
              <a:t>But it is easy to lose sight of the overall problems when deep in our analyzers working through search bugs.  Two main issues in search come down to context and intent.  What is the customer really looking for?  Can’t they be more expressive and less vague?  An enormous gap exists because there isn’t any machine understanding of content, and an inverted index can’t connect with the customer in any meaningful way.  A document or fragment is always about </a:t>
            </a:r>
            <a:r>
              <a:rPr lang="en-US" i="0" baseline="0" dirty="0"/>
              <a:t>something</a:t>
            </a:r>
            <a:r>
              <a:rPr lang="en-US" baseline="0" dirty="0"/>
              <a:t>, and it’s in a certain context.  Being able to express that in an abstraction is what leads towards relating to the customer, their query intent, and goal for using your product in the first place.</a:t>
            </a:r>
          </a:p>
        </p:txBody>
      </p:sp>
      <p:sp>
        <p:nvSpPr>
          <p:cNvPr id="4" name="Slide Number Placeholder 3"/>
          <p:cNvSpPr>
            <a:spLocks noGrp="1"/>
          </p:cNvSpPr>
          <p:nvPr>
            <p:ph type="sldNum" sz="quarter" idx="10"/>
          </p:nvPr>
        </p:nvSpPr>
        <p:spPr/>
        <p:txBody>
          <a:bodyPr/>
          <a:lstStyle/>
          <a:p>
            <a:fld id="{606DF28A-0D35-E445-9E44-749A0C4D7332}" type="slidenum">
              <a:rPr lang="en-US" smtClean="0"/>
              <a:t>3</a:t>
            </a:fld>
            <a:endParaRPr lang="en-US"/>
          </a:p>
        </p:txBody>
      </p:sp>
    </p:spTree>
    <p:extLst>
      <p:ext uri="{BB962C8B-B14F-4D97-AF65-F5344CB8AC3E}">
        <p14:creationId xmlns:p14="http://schemas.microsoft.com/office/powerpoint/2010/main" val="4149993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We have difficulty representing a domain in plain terms, and reducing the dimensions of the content in that domain.  We can do it but it takes time and specialist expertise.</a:t>
            </a:r>
            <a:endParaRPr lang="en-US" dirty="0"/>
          </a:p>
          <a:p>
            <a:endParaRPr lang="en-US" dirty="0"/>
          </a:p>
          <a:p>
            <a:r>
              <a:rPr lang="en-US" dirty="0"/>
              <a:t>So</a:t>
            </a:r>
            <a:r>
              <a:rPr lang="en-US" baseline="0" dirty="0"/>
              <a:t> with that we look to automate.  We automate not because we are lazy but because it saves time, removes bias, and broadens our ability beyond what we can achieve with our human minds and learned skills.  We will automatically abstract across a corpus and I’m going to be talking about how to do that with tools and techniques.  Some of these are flat, and some have deeper structure.  Ultimately a domain is abstracted through an Ontology, which is a graph of core concepts and their relationships, sometimes hierarchical, but sometimes messy and bidirectional</a:t>
            </a:r>
            <a:r>
              <a:rPr lang="mr-IN" baseline="0" dirty="0"/>
              <a:t>…</a:t>
            </a:r>
            <a:r>
              <a:rPr lang="en-US" baseline="0" dirty="0"/>
              <a:t>but that</a:t>
            </a:r>
            <a:r>
              <a:rPr lang="mr-IN" baseline="0" dirty="0"/>
              <a:t>’</a:t>
            </a:r>
            <a:r>
              <a:rPr lang="en-US" baseline="0" dirty="0"/>
              <a:t>s fine because our mental representation of the world is never simple.</a:t>
            </a:r>
          </a:p>
          <a:p>
            <a:endParaRPr lang="en-US" baseline="0" dirty="0"/>
          </a:p>
          <a:p>
            <a:r>
              <a:rPr lang="en-US" baseline="0" dirty="0"/>
              <a:t>I only have 40 minutes, and these techniques are not exhaustive.  Rather they are selection across a spectrum with varying use cases and degrees of accuracy.  There is a whole world of research being done in this space that, at least in my normal day to day activities, rarely sees light or application to the hard problems we have.  This world is hidden away in brilliant academic research and sometimes available through proprietary and expensive black boxes. So over the past several years I’ve been casually researching.  In preparation for this talk, for the past couple months, I dug myself in deep and learned as much as I could in my spare time, by reading dozens of papers and trying all sorts of technology.  Many thanks to </a:t>
            </a:r>
            <a:r>
              <a:rPr lang="en-US" baseline="0" dirty="0" err="1"/>
              <a:t>OpenSource</a:t>
            </a:r>
            <a:r>
              <a:rPr lang="en-US" baseline="0" dirty="0"/>
              <a:t> Connections for giving me an opportunity to speak today.   And I hope you are able to take what I’ve distilled here and find some inspiration and new ways of thinking.  Since much of this research is about the most important thing that we deal with: language.</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4</a:t>
            </a:fld>
            <a:endParaRPr lang="en-US"/>
          </a:p>
        </p:txBody>
      </p:sp>
    </p:spTree>
    <p:extLst>
      <p:ext uri="{BB962C8B-B14F-4D97-AF65-F5344CB8AC3E}">
        <p14:creationId xmlns:p14="http://schemas.microsoft.com/office/powerpoint/2010/main" val="1845220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yet</a:t>
            </a:r>
            <a:r>
              <a:rPr lang="en-US" baseline="0" dirty="0"/>
              <a:t> at the point where things end up perfectly nice and clean in the end.  Many of the techniques will require a human touch to finish things off nicely, just to make sure our naïve and deterministic automatons are doing their job correctly.  So unless you are web scale and can’t possibly take the time to have a person comb through the results, I recommend doing just that and over time finding good ways to replicate.</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5</a:t>
            </a:fld>
            <a:endParaRPr lang="en-US"/>
          </a:p>
        </p:txBody>
      </p:sp>
    </p:spTree>
    <p:extLst>
      <p:ext uri="{BB962C8B-B14F-4D97-AF65-F5344CB8AC3E}">
        <p14:creationId xmlns:p14="http://schemas.microsoft.com/office/powerpoint/2010/main" val="1934441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a:t>
            </a:r>
            <a:r>
              <a:rPr lang="en-US" dirty="0" err="1"/>
              <a:t>wget</a:t>
            </a:r>
            <a:r>
              <a:rPr lang="en-US" dirty="0"/>
              <a:t> to grab ~700</a:t>
            </a:r>
            <a:r>
              <a:rPr lang="en-US" baseline="0" dirty="0"/>
              <a:t> articles</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6</a:t>
            </a:fld>
            <a:endParaRPr lang="en-US"/>
          </a:p>
        </p:txBody>
      </p:sp>
    </p:spTree>
    <p:extLst>
      <p:ext uri="{BB962C8B-B14F-4D97-AF65-F5344CB8AC3E}">
        <p14:creationId xmlns:p14="http://schemas.microsoft.com/office/powerpoint/2010/main" val="2409898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9</a:t>
            </a:fld>
            <a:endParaRPr lang="en-US"/>
          </a:p>
        </p:txBody>
      </p:sp>
    </p:spTree>
    <p:extLst>
      <p:ext uri="{BB962C8B-B14F-4D97-AF65-F5344CB8AC3E}">
        <p14:creationId xmlns:p14="http://schemas.microsoft.com/office/powerpoint/2010/main" val="72078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thesaurus is provided,</a:t>
            </a:r>
            <a:r>
              <a:rPr lang="en-US" baseline="0" dirty="0"/>
              <a:t> its concept labels are used to identify candidates.</a:t>
            </a:r>
            <a:endParaRPr lang="en-US" dirty="0"/>
          </a:p>
          <a:p>
            <a:endParaRPr lang="en-US" dirty="0"/>
          </a:p>
          <a:p>
            <a:r>
              <a:rPr lang="en-US" dirty="0"/>
              <a:t>Candidate Keywords are continuous token n-grams of declared length</a:t>
            </a:r>
            <a:r>
              <a:rPr lang="en-US" baseline="0" dirty="0"/>
              <a:t> from </a:t>
            </a:r>
            <a:r>
              <a:rPr lang="en-US" dirty="0"/>
              <a:t>1 to 3.  Candidates</a:t>
            </a:r>
            <a:r>
              <a:rPr lang="en-US" baseline="0" dirty="0"/>
              <a:t> do not start or end with a </a:t>
            </a:r>
            <a:r>
              <a:rPr lang="en-US" baseline="0" dirty="0" err="1"/>
              <a:t>stopword</a:t>
            </a:r>
            <a:r>
              <a:rPr lang="en-US" baseline="0" dirty="0"/>
              <a:t>.</a:t>
            </a:r>
          </a:p>
          <a:p>
            <a:endParaRPr lang="en-US" baseline="0" dirty="0"/>
          </a:p>
          <a:p>
            <a:r>
              <a:rPr lang="en-US" baseline="0" dirty="0"/>
              <a:t>Candidate scoring features are </a:t>
            </a:r>
            <a:r>
              <a:rPr lang="en-US" baseline="0" dirty="0" err="1"/>
              <a:t>TFxIDF</a:t>
            </a:r>
            <a:r>
              <a:rPr lang="en-US" baseline="0" dirty="0"/>
              <a:t>, First Occurrence (beginning and end of documents are favored), number of tokens, and Node Degree (related to a thesaurus).</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12</a:t>
            </a:fld>
            <a:endParaRPr lang="en-US"/>
          </a:p>
        </p:txBody>
      </p:sp>
    </p:spTree>
    <p:extLst>
      <p:ext uri="{BB962C8B-B14F-4D97-AF65-F5344CB8AC3E}">
        <p14:creationId xmlns:p14="http://schemas.microsoft.com/office/powerpoint/2010/main" val="3694690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16</a:t>
            </a:fld>
            <a:endParaRPr lang="en-US"/>
          </a:p>
        </p:txBody>
      </p:sp>
    </p:spTree>
    <p:extLst>
      <p:ext uri="{BB962C8B-B14F-4D97-AF65-F5344CB8AC3E}">
        <p14:creationId xmlns:p14="http://schemas.microsoft.com/office/powerpoint/2010/main" val="3269800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Skipchunk is greedy and likes to include modifiers,</a:t>
            </a:r>
            <a:r>
              <a:rPr lang="en-US" baseline="0" dirty="0"/>
              <a:t> since they are frequently included in terms of art for the domains we work with, such as “qualified buyer exemption” or “regulated investment company”.  It also includes stop words like “tax for the year” and another label for the same concept as “the year’s tax”.  However leading and trailing </a:t>
            </a:r>
            <a:r>
              <a:rPr lang="en-US" baseline="0" dirty="0" err="1"/>
              <a:t>stopwords</a:t>
            </a:r>
            <a:r>
              <a:rPr lang="en-US" baseline="0" dirty="0"/>
              <a:t> are removed.  The second label in the previous example will become “year’s tax”</a:t>
            </a:r>
            <a:endParaRPr lang="en-US" dirty="0"/>
          </a:p>
        </p:txBody>
      </p:sp>
      <p:sp>
        <p:nvSpPr>
          <p:cNvPr id="4" name="Slide Number Placeholder 3"/>
          <p:cNvSpPr>
            <a:spLocks noGrp="1"/>
          </p:cNvSpPr>
          <p:nvPr>
            <p:ph type="sldNum" sz="quarter" idx="10"/>
          </p:nvPr>
        </p:nvSpPr>
        <p:spPr/>
        <p:txBody>
          <a:bodyPr/>
          <a:lstStyle/>
          <a:p>
            <a:fld id="{606DF28A-0D35-E445-9E44-749A0C4D7332}" type="slidenum">
              <a:rPr lang="en-US" smtClean="0"/>
              <a:t>17</a:t>
            </a:fld>
            <a:endParaRPr lang="en-US"/>
          </a:p>
        </p:txBody>
      </p:sp>
    </p:spTree>
    <p:extLst>
      <p:ext uri="{BB962C8B-B14F-4D97-AF65-F5344CB8AC3E}">
        <p14:creationId xmlns:p14="http://schemas.microsoft.com/office/powerpoint/2010/main" val="903459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6" name="Rectangle 8"/>
          <p:cNvSpPr/>
          <p:nvPr/>
        </p:nvSpPr>
        <p:spPr>
          <a:xfrm>
            <a:off x="2" y="1737360"/>
            <a:ext cx="3886201" cy="2057400"/>
          </a:xfrm>
          <a:prstGeom prst="rect">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1"/>
          <p:cNvSpPr>
            <a:spLocks noGrp="1"/>
          </p:cNvSpPr>
          <p:nvPr>
            <p:ph type="ctrTitle" hasCustomPrompt="1"/>
          </p:nvPr>
        </p:nvSpPr>
        <p:spPr>
          <a:xfrm>
            <a:off x="364267" y="1886582"/>
            <a:ext cx="3352601" cy="1143000"/>
          </a:xfrm>
        </p:spPr>
        <p:txBody>
          <a:bodyPr anchor="t">
            <a:noAutofit/>
          </a:bodyPr>
          <a:lstStyle>
            <a:lvl1pPr>
              <a:defRPr sz="2800" b="0">
                <a:solidFill>
                  <a:schemeClr val="bg1"/>
                </a:solidFill>
              </a:defRPr>
            </a:lvl1pPr>
          </a:lstStyle>
          <a:p>
            <a:r>
              <a:rPr lang="en-US" dirty="0"/>
              <a:t>Click to edit Master title style</a:t>
            </a:r>
          </a:p>
        </p:txBody>
      </p:sp>
      <p:sp>
        <p:nvSpPr>
          <p:cNvPr id="19" name="Tijdelijke aanduiding voor tekst 2"/>
          <p:cNvSpPr>
            <a:spLocks noGrp="1"/>
          </p:cNvSpPr>
          <p:nvPr>
            <p:ph type="body" sz="quarter" idx="11" hasCustomPrompt="1"/>
          </p:nvPr>
        </p:nvSpPr>
        <p:spPr>
          <a:xfrm>
            <a:off x="363541" y="3058285"/>
            <a:ext cx="3353326" cy="311449"/>
          </a:xfrm>
        </p:spPr>
        <p:txBody>
          <a:bodyPr>
            <a:normAutofit/>
          </a:bodyPr>
          <a:lstStyle>
            <a:lvl1pPr marL="0" indent="0">
              <a:spcBef>
                <a:spcPts val="0"/>
              </a:spcBef>
              <a:buFontTx/>
              <a:buNone/>
              <a:defRPr sz="1400">
                <a:solidFill>
                  <a:schemeClr val="bg1"/>
                </a:solidFill>
              </a:defRPr>
            </a:lvl1pPr>
          </a:lstStyle>
          <a:p>
            <a:pPr lvl="0"/>
            <a:r>
              <a:rPr lang="nl-NL" dirty="0"/>
              <a:t>Click </a:t>
            </a:r>
            <a:r>
              <a:rPr lang="nl-NL" dirty="0" err="1"/>
              <a:t>to</a:t>
            </a:r>
            <a:r>
              <a:rPr lang="nl-NL" dirty="0"/>
              <a:t> </a:t>
            </a:r>
            <a:r>
              <a:rPr lang="nl-NL" dirty="0" err="1"/>
              <a:t>edit</a:t>
            </a:r>
            <a:r>
              <a:rPr lang="nl-NL" dirty="0"/>
              <a:t> Name Presenter</a:t>
            </a:r>
          </a:p>
        </p:txBody>
      </p:sp>
      <p:sp>
        <p:nvSpPr>
          <p:cNvPr id="3" name="Tijdelijke aanduiding voor tekst 2"/>
          <p:cNvSpPr>
            <a:spLocks noGrp="1"/>
          </p:cNvSpPr>
          <p:nvPr>
            <p:ph type="body" sz="quarter" idx="13" hasCustomPrompt="1"/>
          </p:nvPr>
        </p:nvSpPr>
        <p:spPr>
          <a:xfrm>
            <a:off x="364267" y="3394074"/>
            <a:ext cx="2150338" cy="271337"/>
          </a:xfrm>
        </p:spPr>
        <p:txBody>
          <a:bodyPr>
            <a:noAutofit/>
          </a:bodyPr>
          <a:lstStyle>
            <a:lvl1pPr marL="30480" indent="0">
              <a:buFontTx/>
              <a:buNone/>
              <a:defRPr sz="1400" baseline="0">
                <a:solidFill>
                  <a:schemeClr val="bg2"/>
                </a:solidFill>
              </a:defRPr>
            </a:lvl1pPr>
            <a:lvl2pPr marL="320040" indent="0">
              <a:buFontTx/>
              <a:buNone/>
              <a:defRPr sz="1400" baseline="0">
                <a:solidFill>
                  <a:schemeClr val="bg2"/>
                </a:solidFill>
              </a:defRPr>
            </a:lvl2pPr>
            <a:lvl3pPr marL="603504" indent="0">
              <a:buFontTx/>
              <a:buNone/>
              <a:defRPr sz="1400" baseline="0">
                <a:solidFill>
                  <a:schemeClr val="bg2"/>
                </a:solidFill>
              </a:defRPr>
            </a:lvl3pPr>
            <a:lvl4pPr marL="877824" indent="0">
              <a:buFontTx/>
              <a:buNone/>
              <a:defRPr sz="1400" baseline="0">
                <a:solidFill>
                  <a:schemeClr val="bg2"/>
                </a:solidFill>
              </a:defRPr>
            </a:lvl4pPr>
            <a:lvl5pPr marL="1828800" indent="0">
              <a:buFontTx/>
              <a:buNone/>
              <a:defRPr sz="1400" baseline="0">
                <a:solidFill>
                  <a:schemeClr val="bg2"/>
                </a:solidFill>
              </a:defRPr>
            </a:lvl5pPr>
          </a:lstStyle>
          <a:p>
            <a:pPr lvl="0"/>
            <a:r>
              <a:rPr lang="nl-NL" dirty="0"/>
              <a:t>Date</a:t>
            </a:r>
          </a:p>
        </p:txBody>
      </p:sp>
    </p:spTree>
    <p:extLst>
      <p:ext uri="{BB962C8B-B14F-4D97-AF65-F5344CB8AC3E}">
        <p14:creationId xmlns:p14="http://schemas.microsoft.com/office/powerpoint/2010/main" val="2962520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399" y="204788"/>
            <a:ext cx="8153401" cy="652462"/>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1828800"/>
            <a:ext cx="3886201" cy="26860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599" y="1828800"/>
            <a:ext cx="3886201" cy="26860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6" name="Text Placeholder 15"/>
          <p:cNvSpPr>
            <a:spLocks noGrp="1"/>
          </p:cNvSpPr>
          <p:nvPr>
            <p:ph type="body" sz="quarter" idx="1"/>
          </p:nvPr>
        </p:nvSpPr>
        <p:spPr>
          <a:xfrm>
            <a:off x="609600" y="1314450"/>
            <a:ext cx="3886201" cy="48006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599" y="1314450"/>
            <a:ext cx="3886201" cy="48006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marL="1472184" indent="-274320">
              <a:spcBef>
                <a:spcPts val="576"/>
              </a:spcBef>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181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ge Breaker 2">
    <p:spTree>
      <p:nvGrpSpPr>
        <p:cNvPr id="1" name=""/>
        <p:cNvGrpSpPr/>
        <p:nvPr/>
      </p:nvGrpSpPr>
      <p:grpSpPr>
        <a:xfrm>
          <a:off x="0" y="0"/>
          <a:ext cx="0" cy="0"/>
          <a:chOff x="0" y="0"/>
          <a:chExt cx="0" cy="0"/>
        </a:xfrm>
      </p:grpSpPr>
      <p:sp>
        <p:nvSpPr>
          <p:cNvPr id="5" name="Rectangle 7"/>
          <p:cNvSpPr/>
          <p:nvPr/>
        </p:nvSpPr>
        <p:spPr>
          <a:xfrm>
            <a:off x="457201" y="0"/>
            <a:ext cx="8686800" cy="46291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7"/>
          <p:cNvSpPr/>
          <p:nvPr/>
        </p:nvSpPr>
        <p:spPr>
          <a:xfrm>
            <a:off x="457200" y="342900"/>
            <a:ext cx="8225365" cy="685800"/>
          </a:xfrm>
          <a:prstGeom prst="rect">
            <a:avLst/>
          </a:prstGeom>
          <a:solidFill>
            <a:srgbClr val="409B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noGrp="1"/>
          </p:cNvSpPr>
          <p:nvPr>
            <p:ph type="title" hasCustomPrompt="1"/>
          </p:nvPr>
        </p:nvSpPr>
        <p:spPr>
          <a:xfrm>
            <a:off x="859538" y="170962"/>
            <a:ext cx="7632532" cy="857739"/>
          </a:xfrm>
        </p:spPr>
        <p:txBody>
          <a:bodyPr anchor="ctr" anchorCtr="0">
            <a:normAutofit/>
          </a:bodyPr>
          <a:lstStyle>
            <a:lvl1pPr algn="l">
              <a:defRPr sz="3600" b="0" cap="none">
                <a:solidFill>
                  <a:schemeClr val="bg2"/>
                </a:solidFill>
              </a:defRPr>
            </a:lvl1pPr>
          </a:lstStyle>
          <a:p>
            <a:r>
              <a:rPr lang="en-US" dirty="0"/>
              <a:t>Click to edit master title style</a:t>
            </a:r>
          </a:p>
        </p:txBody>
      </p:sp>
      <p:sp>
        <p:nvSpPr>
          <p:cNvPr id="9" name="Content Placeholder 2"/>
          <p:cNvSpPr>
            <a:spLocks noGrp="1"/>
          </p:cNvSpPr>
          <p:nvPr>
            <p:ph idx="1"/>
          </p:nvPr>
        </p:nvSpPr>
        <p:spPr>
          <a:xfrm>
            <a:off x="914401" y="1200151"/>
            <a:ext cx="7768165" cy="2749550"/>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marL="1472184" indent="-274320">
              <a:buClrTx/>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hthoek 5"/>
          <p:cNvSpPr/>
          <p:nvPr/>
        </p:nvSpPr>
        <p:spPr>
          <a:xfrm>
            <a:off x="1" y="342900"/>
            <a:ext cx="457200" cy="685800"/>
          </a:xfrm>
          <a:prstGeom prst="rect">
            <a:avLst/>
          </a:prstGeom>
          <a:solidFill>
            <a:srgbClr val="7FC1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solidFill>
                <a:schemeClr val="bg1"/>
              </a:solidFill>
            </a:endParaRPr>
          </a:p>
        </p:txBody>
      </p:sp>
    </p:spTree>
    <p:extLst>
      <p:ext uri="{BB962C8B-B14F-4D97-AF65-F5344CB8AC3E}">
        <p14:creationId xmlns:p14="http://schemas.microsoft.com/office/powerpoint/2010/main" val="587722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age Breaker 1">
    <p:spTree>
      <p:nvGrpSpPr>
        <p:cNvPr id="1" name=""/>
        <p:cNvGrpSpPr/>
        <p:nvPr/>
      </p:nvGrpSpPr>
      <p:grpSpPr>
        <a:xfrm>
          <a:off x="0" y="0"/>
          <a:ext cx="0" cy="0"/>
          <a:chOff x="0" y="0"/>
          <a:chExt cx="0" cy="0"/>
        </a:xfrm>
      </p:grpSpPr>
      <p:sp>
        <p:nvSpPr>
          <p:cNvPr id="5" name="Rectangle 7"/>
          <p:cNvSpPr/>
          <p:nvPr/>
        </p:nvSpPr>
        <p:spPr>
          <a:xfrm>
            <a:off x="457201" y="0"/>
            <a:ext cx="8686800" cy="46291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7"/>
          <p:cNvSpPr/>
          <p:nvPr/>
        </p:nvSpPr>
        <p:spPr>
          <a:xfrm>
            <a:off x="457200" y="342900"/>
            <a:ext cx="8225365" cy="685800"/>
          </a:xfrm>
          <a:prstGeom prst="rect">
            <a:avLst/>
          </a:prstGeom>
          <a:solidFill>
            <a:srgbClr val="409BD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a:spLocks noGrp="1"/>
          </p:cNvSpPr>
          <p:nvPr>
            <p:ph type="title" hasCustomPrompt="1"/>
          </p:nvPr>
        </p:nvSpPr>
        <p:spPr>
          <a:xfrm>
            <a:off x="859538" y="171451"/>
            <a:ext cx="7632532" cy="857739"/>
          </a:xfrm>
        </p:spPr>
        <p:txBody>
          <a:bodyPr anchor="ctr" anchorCtr="0">
            <a:normAutofit/>
          </a:bodyPr>
          <a:lstStyle>
            <a:lvl1pPr algn="l">
              <a:defRPr sz="3600" b="0" cap="none">
                <a:solidFill>
                  <a:schemeClr val="bg2"/>
                </a:solidFill>
              </a:defRPr>
            </a:lvl1pPr>
          </a:lstStyle>
          <a:p>
            <a:r>
              <a:rPr lang="en-US" dirty="0"/>
              <a:t>Click to edit master title style</a:t>
            </a:r>
          </a:p>
        </p:txBody>
      </p:sp>
      <p:sp>
        <p:nvSpPr>
          <p:cNvPr id="6" name="Rechthoek 5"/>
          <p:cNvSpPr/>
          <p:nvPr/>
        </p:nvSpPr>
        <p:spPr>
          <a:xfrm>
            <a:off x="1" y="342900"/>
            <a:ext cx="457200" cy="685800"/>
          </a:xfrm>
          <a:prstGeom prst="rect">
            <a:avLst/>
          </a:prstGeom>
          <a:solidFill>
            <a:srgbClr val="7FC1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solidFill>
                <a:schemeClr val="bg1"/>
              </a:solidFill>
            </a:endParaRPr>
          </a:p>
        </p:txBody>
      </p:sp>
    </p:spTree>
    <p:extLst>
      <p:ext uri="{BB962C8B-B14F-4D97-AF65-F5344CB8AC3E}">
        <p14:creationId xmlns:p14="http://schemas.microsoft.com/office/powerpoint/2010/main" val="2228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81C6"/>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1" y="1200152"/>
            <a:ext cx="4038601" cy="3302577"/>
          </a:xfrm>
        </p:spPr>
        <p:txBody>
          <a:bodyPr>
            <a:normAutofit/>
          </a:bodyPr>
          <a:lstStyle>
            <a:lvl1pPr>
              <a:buClr>
                <a:schemeClr val="tx1"/>
              </a:buClr>
              <a:defRPr sz="2000"/>
            </a:lvl1pPr>
            <a:lvl2pPr>
              <a:defRPr sz="1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endParaRPr lang="en-US" dirty="0"/>
          </a:p>
        </p:txBody>
      </p:sp>
      <p:sp>
        <p:nvSpPr>
          <p:cNvPr id="4" name="Content Placeholder 3"/>
          <p:cNvSpPr>
            <a:spLocks noGrp="1"/>
          </p:cNvSpPr>
          <p:nvPr>
            <p:ph sz="half" idx="2"/>
          </p:nvPr>
        </p:nvSpPr>
        <p:spPr>
          <a:xfrm>
            <a:off x="4648200" y="1200152"/>
            <a:ext cx="4038601" cy="3302577"/>
          </a:xfrm>
        </p:spPr>
        <p:txBody>
          <a:bodyPr>
            <a:normAutofit/>
          </a:bodyPr>
          <a:lstStyle>
            <a:lvl1pPr>
              <a:buClr>
                <a:schemeClr val="tx1"/>
              </a:buClr>
              <a:defRPr sz="2000"/>
            </a:lvl1pPr>
            <a:lvl2pPr>
              <a:defRPr sz="1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9004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81C6"/>
                </a:solidFill>
              </a:defRPr>
            </a:lvl1pPr>
          </a:lstStyle>
          <a:p>
            <a:r>
              <a:rPr lang="en-US"/>
              <a:t>Click to edit Master title style</a:t>
            </a:r>
            <a:endParaRPr lang="en-US" dirty="0"/>
          </a:p>
        </p:txBody>
      </p:sp>
    </p:spTree>
    <p:extLst>
      <p:ext uri="{BB962C8B-B14F-4D97-AF65-F5344CB8AC3E}">
        <p14:creationId xmlns:p14="http://schemas.microsoft.com/office/powerpoint/2010/main" val="3750074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46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1_Title Slide">
    <p:bg>
      <p:bgRef idx="1001">
        <a:schemeClr val="bg2"/>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362200" y="3028950"/>
            <a:ext cx="6477001" cy="13716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1" y="4537528"/>
            <a:ext cx="6705600" cy="51435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199" y="4551524"/>
            <a:ext cx="2057401" cy="514350"/>
          </a:xfrm>
          <a:prstGeom prst="rect">
            <a:avLst/>
          </a:prstGeom>
        </p:spPr>
        <p:txBody>
          <a:bodyPr>
            <a:noAutofit/>
          </a:bodyPr>
          <a:lstStyle>
            <a:lvl1pPr algn="ctr">
              <a:defRPr sz="2000">
                <a:solidFill>
                  <a:srgbClr val="FFFFFF"/>
                </a:solidFill>
              </a:defRPr>
            </a:lvl1pPr>
          </a:lstStyle>
          <a:p>
            <a:fld id="{568B33BC-A8E0-644F-A10B-5E071375C6B5}" type="datetimeFigureOut">
              <a:rPr lang="en-US" smtClean="0"/>
              <a:t>11/13/2018</a:t>
            </a:fld>
            <a:endParaRPr lang="en-US"/>
          </a:p>
        </p:txBody>
      </p:sp>
      <p:sp>
        <p:nvSpPr>
          <p:cNvPr id="17" name="Footer Placeholder 16"/>
          <p:cNvSpPr>
            <a:spLocks noGrp="1"/>
          </p:cNvSpPr>
          <p:nvPr>
            <p:ph type="ftr" sz="quarter" idx="11"/>
          </p:nvPr>
        </p:nvSpPr>
        <p:spPr>
          <a:xfrm>
            <a:off x="2085393" y="177404"/>
            <a:ext cx="5867401" cy="273844"/>
          </a:xfrm>
          <a:prstGeom prst="rect">
            <a:avLst/>
          </a:prstGeo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0999" y="171450"/>
            <a:ext cx="838201" cy="285750"/>
          </a:xfrm>
          <a:prstGeom prst="rect">
            <a:avLst/>
          </a:prstGeom>
        </p:spPr>
        <p:txBody>
          <a:bodyPr/>
          <a:lstStyle>
            <a:lvl1pPr>
              <a:defRPr>
                <a:solidFill>
                  <a:schemeClr val="tx2"/>
                </a:solidFill>
              </a:defRPr>
            </a:lvl1pPr>
          </a:lstStyle>
          <a:p>
            <a:fld id="{62A1EBE3-58E1-1947-90EE-6B18898B632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1" y="2057401"/>
            <a:ext cx="7123113" cy="1254919"/>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1371600" y="1200150"/>
            <a:ext cx="7620000" cy="742950"/>
          </a:xfrm>
        </p:spPr>
        <p:txBody>
          <a:bodyPr/>
          <a:lstStyle>
            <a:lvl1pPr algn="l">
              <a:buNone/>
              <a:defRPr sz="4400" b="0" cap="none">
                <a:solidFill>
                  <a:srgbClr val="FFFFFF"/>
                </a:solidFill>
              </a:defRPr>
            </a:lvl1pPr>
          </a:lstStyle>
          <a:p>
            <a:r>
              <a:rPr kumimoji="0" lang="en-US"/>
              <a:t>Click to edit Master title style</a:t>
            </a:r>
          </a:p>
        </p:txBody>
      </p:sp>
      <p:sp>
        <p:nvSpPr>
          <p:cNvPr id="13" name="Slide Number Placeholder 12"/>
          <p:cNvSpPr>
            <a:spLocks noGrp="1"/>
          </p:cNvSpPr>
          <p:nvPr>
            <p:ph type="sldNum" sz="quarter" idx="11"/>
          </p:nvPr>
        </p:nvSpPr>
        <p:spPr>
          <a:xfrm>
            <a:off x="1" y="1314450"/>
            <a:ext cx="1295401" cy="526257"/>
          </a:xfrm>
          <a:prstGeom prst="rect">
            <a:avLst/>
          </a:prstGeom>
        </p:spPr>
        <p:txBody>
          <a:bodyPr>
            <a:noAutofit/>
          </a:bodyPr>
          <a:lstStyle>
            <a:lvl1pPr>
              <a:defRPr sz="2400">
                <a:solidFill>
                  <a:srgbClr val="FFFFFF"/>
                </a:solidFill>
              </a:defRPr>
            </a:lvl1pPr>
          </a:lstStyle>
          <a:p>
            <a:fld id="{62A1EBE3-58E1-1947-90EE-6B18898B632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9475" y="72000"/>
            <a:ext cx="8374917"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3228305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1" r:id="rId5"/>
    <p:sldLayoutId id="2147483742" r:id="rId6"/>
    <p:sldLayoutId id="2147483743" r:id="rId7"/>
    <p:sldLayoutId id="2147483745" r:id="rId8"/>
    <p:sldLayoutId id="2147483746" r:id="rId9"/>
    <p:sldLayoutId id="2147483747" r:id="rId10"/>
  </p:sldLayoutIdLst>
  <p:txStyles>
    <p:titleStyle>
      <a:lvl1pPr algn="l" defTabSz="457200" rtl="0" eaLnBrk="1" latinLnBrk="0" hangingPunct="1">
        <a:spcBef>
          <a:spcPct val="0"/>
        </a:spcBef>
        <a:buNone/>
        <a:defRPr sz="3600" b="0" kern="1200">
          <a:solidFill>
            <a:schemeClr val="tx1"/>
          </a:solidFill>
          <a:latin typeface="+mj-lt"/>
          <a:ea typeface="+mj-ea"/>
          <a:cs typeface="+mj-cs"/>
        </a:defRPr>
      </a:lvl1pPr>
    </p:titleStyle>
    <p:body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24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cholar.google.com/scholar?cites=4829049093718668806&amp;as_sdt=5,39&amp;sciodt=0,39&amp;hl=e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hyperlink" Target="https://pdfs.semanticscholar.org/5a58/00deb6461b3d022c8465e5286908de9f8d4e.pdf" TargetMode="External"/><Relationship Id="rId13" Type="http://schemas.openxmlformats.org/officeDocument/2006/relationships/hyperlink" Target="http://people.ischool.berkeley.edu/~hearst/papers/coling92.pdf" TargetMode="External"/><Relationship Id="rId18" Type="http://schemas.openxmlformats.org/officeDocument/2006/relationships/hyperlink" Target="http://alt.qcri.org/semeval2016/task13/" TargetMode="External"/><Relationship Id="rId3" Type="http://schemas.openxmlformats.org/officeDocument/2006/relationships/hyperlink" Target="https://graphviz.readthedocs.io/en/stable/" TargetMode="External"/><Relationship Id="rId21" Type="http://schemas.openxmlformats.org/officeDocument/2006/relationships/hyperlink" Target="http://www.jlcl.org/2005_Heft2/Chris_Biemann.pdf" TargetMode="External"/><Relationship Id="rId7" Type="http://schemas.openxmlformats.org/officeDocument/2006/relationships/hyperlink" Target="https://radimrehurek.com/gensim/models/ldamodel.html" TargetMode="External"/><Relationship Id="rId12" Type="http://schemas.openxmlformats.org/officeDocument/2006/relationships/hyperlink" Target="https://pypi.python.org/pypi/topia.termextract/" TargetMode="External"/><Relationship Id="rId17" Type="http://schemas.openxmlformats.org/officeDocument/2006/relationships/hyperlink" Target="https://www.lt.informatik.tu-darmstadt.de/de/software/taxi-a-taxonomy-induction-system/" TargetMode="External"/><Relationship Id="rId2" Type="http://schemas.openxmlformats.org/officeDocument/2006/relationships/hyperlink" Target="https://github.com/zelandiya/keyword-extraction-datasets" TargetMode="External"/><Relationship Id="rId16" Type="http://schemas.openxmlformats.org/officeDocument/2006/relationships/hyperlink" Target="https://www.researchgate.net/publication/306072432_Automatic_Extraction_of_Hypernym_Meronym_Relations_in_English_Sentences_Using_Dependency_Parser" TargetMode="External"/><Relationship Id="rId20" Type="http://schemas.openxmlformats.org/officeDocument/2006/relationships/hyperlink" Target="http://tudarmstadt-lt.github.io/taxi/" TargetMode="External"/><Relationship Id="rId1" Type="http://schemas.openxmlformats.org/officeDocument/2006/relationships/slideLayout" Target="../slideLayouts/slideLayout5.xml"/><Relationship Id="rId6" Type="http://schemas.openxmlformats.org/officeDocument/2006/relationships/hyperlink" Target="http://www.jmlr.org/papers/v3/blei03a.html" TargetMode="External"/><Relationship Id="rId11" Type="http://schemas.openxmlformats.org/officeDocument/2006/relationships/hyperlink" Target="https://code.google.com/archive/p/kea-algorithm/downloads" TargetMode="External"/><Relationship Id="rId24" Type="http://schemas.openxmlformats.org/officeDocument/2006/relationships/hyperlink" Target="https://arxiv.org/pdf/1703.04178.pdf" TargetMode="External"/><Relationship Id="rId5" Type="http://schemas.openxmlformats.org/officeDocument/2006/relationships/hyperlink" Target="https://spacy.io/" TargetMode="External"/><Relationship Id="rId15" Type="http://schemas.openxmlformats.org/officeDocument/2006/relationships/hyperlink" Target="http://www.aclweb.org/anthology/R11-2017" TargetMode="External"/><Relationship Id="rId23" Type="http://schemas.openxmlformats.org/officeDocument/2006/relationships/hyperlink" Target="https://www.researchgate.net/publication/221303651_Lexico-Syntactic_Patterns_for_Automatic_Ontology_Building" TargetMode="External"/><Relationship Id="rId10" Type="http://schemas.openxmlformats.org/officeDocument/2006/relationships/hyperlink" Target="http://community.nzdl.org/kea/" TargetMode="External"/><Relationship Id="rId19" Type="http://schemas.openxmlformats.org/officeDocument/2006/relationships/hyperlink" Target="http://web.informatik.uni-mannheim.de/ponzetto/pubs/panchenko16.pdf" TargetMode="External"/><Relationship Id="rId4" Type="http://schemas.openxmlformats.org/officeDocument/2006/relationships/hyperlink" Target="http://www.nltk.org/" TargetMode="External"/><Relationship Id="rId9" Type="http://schemas.openxmlformats.org/officeDocument/2006/relationships/hyperlink" Target="https://www.airpair.com/nlp/keyword-extraction-tutorial" TargetMode="External"/><Relationship Id="rId14" Type="http://schemas.openxmlformats.org/officeDocument/2006/relationships/hyperlink" Target="https://github.com/mmichelsonIF/hearst_patterns_python" TargetMode="External"/><Relationship Id="rId22" Type="http://schemas.openxmlformats.org/officeDocument/2006/relationships/hyperlink" Target="https://competitions.codalab.org/competitions/17119"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opensourceconnections.com/blo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4267" y="1886582"/>
            <a:ext cx="3472283" cy="1143000"/>
          </a:xfrm>
        </p:spPr>
        <p:txBody>
          <a:bodyPr>
            <a:normAutofit fontScale="90000"/>
          </a:bodyPr>
          <a:lstStyle/>
          <a:p>
            <a:r>
              <a:rPr lang="en-US" dirty="0"/>
              <a:t>Algorithmic Extraction of Keywords, Concepts, and Vocabularies</a:t>
            </a:r>
          </a:p>
        </p:txBody>
      </p:sp>
      <p:sp>
        <p:nvSpPr>
          <p:cNvPr id="3" name="Subtitle 2"/>
          <p:cNvSpPr>
            <a:spLocks noGrp="1"/>
          </p:cNvSpPr>
          <p:nvPr>
            <p:ph type="body" sz="quarter" idx="11"/>
          </p:nvPr>
        </p:nvSpPr>
        <p:spPr/>
        <p:txBody>
          <a:bodyPr/>
          <a:lstStyle/>
          <a:p>
            <a:r>
              <a:rPr lang="en-US" dirty="0"/>
              <a:t>Max Irwin</a:t>
            </a:r>
          </a:p>
        </p:txBody>
      </p:sp>
      <p:sp>
        <p:nvSpPr>
          <p:cNvPr id="4" name="Text Placeholder 3"/>
          <p:cNvSpPr>
            <a:spLocks noGrp="1"/>
          </p:cNvSpPr>
          <p:nvPr>
            <p:ph type="body" sz="quarter" idx="13"/>
          </p:nvPr>
        </p:nvSpPr>
        <p:spPr/>
        <p:txBody>
          <a:bodyPr/>
          <a:lstStyle/>
          <a:p>
            <a:r>
              <a:rPr lang="en-US" dirty="0"/>
              <a:t>November 14, 2018</a:t>
            </a:r>
          </a:p>
        </p:txBody>
      </p:sp>
    </p:spTree>
    <p:extLst>
      <p:ext uri="{BB962C8B-B14F-4D97-AF65-F5344CB8AC3E}">
        <p14:creationId xmlns:p14="http://schemas.microsoft.com/office/powerpoint/2010/main" val="2938938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Rapid Automatic Keyword Extraction (RAKE)</a:t>
            </a:r>
          </a:p>
        </p:txBody>
      </p:sp>
      <p:sp>
        <p:nvSpPr>
          <p:cNvPr id="3" name="Content Placeholder 2"/>
          <p:cNvSpPr>
            <a:spLocks noGrp="1"/>
          </p:cNvSpPr>
          <p:nvPr>
            <p:ph idx="1"/>
          </p:nvPr>
        </p:nvSpPr>
        <p:spPr>
          <a:xfrm>
            <a:off x="457200" y="1043214"/>
            <a:ext cx="8229600" cy="3551409"/>
          </a:xfrm>
        </p:spPr>
        <p:txBody>
          <a:bodyPr>
            <a:normAutofit fontScale="85000" lnSpcReduction="10000"/>
          </a:bodyPr>
          <a:lstStyle/>
          <a:p>
            <a:r>
              <a:rPr lang="en-US" dirty="0"/>
              <a:t>Novel language independent technique, very fast, and bag-of-words friendly</a:t>
            </a:r>
          </a:p>
          <a:p>
            <a:r>
              <a:rPr lang="en-US" dirty="0"/>
              <a:t>Also proposed a nice </a:t>
            </a:r>
            <a:r>
              <a:rPr lang="en-US" dirty="0" err="1"/>
              <a:t>stopword</a:t>
            </a:r>
            <a:r>
              <a:rPr lang="en-US" dirty="0"/>
              <a:t> selection algorithm as part of the paper</a:t>
            </a:r>
          </a:p>
          <a:p>
            <a:r>
              <a:rPr lang="en-US" dirty="0"/>
              <a:t>Candidates:</a:t>
            </a:r>
          </a:p>
          <a:p>
            <a:pPr lvl="1"/>
            <a:r>
              <a:rPr lang="en-US" dirty="0"/>
              <a:t>Tokenize</a:t>
            </a:r>
          </a:p>
          <a:p>
            <a:pPr lvl="1"/>
            <a:r>
              <a:rPr lang="en-US" dirty="0"/>
              <a:t>Split token groups by punctuation and </a:t>
            </a:r>
            <a:r>
              <a:rPr lang="en-US" dirty="0" err="1"/>
              <a:t>stopwords</a:t>
            </a:r>
            <a:endParaRPr lang="en-US" dirty="0"/>
          </a:p>
          <a:p>
            <a:pPr lvl="1"/>
            <a:r>
              <a:rPr lang="en-US" dirty="0"/>
              <a:t>Identify co-</a:t>
            </a:r>
            <a:r>
              <a:rPr lang="en-US" dirty="0" err="1"/>
              <a:t>occurances</a:t>
            </a:r>
            <a:r>
              <a:rPr lang="en-US" dirty="0"/>
              <a:t> of sequences of unfiltered words</a:t>
            </a:r>
          </a:p>
          <a:p>
            <a:r>
              <a:rPr lang="en-US" dirty="0"/>
              <a:t>Scores:</a:t>
            </a:r>
          </a:p>
          <a:p>
            <a:pPr lvl="1"/>
            <a:r>
              <a:rPr lang="en-US" dirty="0"/>
              <a:t>Co-occurrences of tokens </a:t>
            </a:r>
            <a:r>
              <a:rPr lang="en-US" i="1" dirty="0"/>
              <a:t>t=1..n</a:t>
            </a:r>
            <a:r>
              <a:rPr lang="en-US" dirty="0"/>
              <a:t> are used for scoring as </a:t>
            </a:r>
            <a:r>
              <a:rPr lang="en-US" i="1" dirty="0" err="1"/>
              <a:t>k</a:t>
            </a:r>
            <a:r>
              <a:rPr lang="en-US" i="1" baseline="-25000" dirty="0" err="1"/>
              <a:t>t</a:t>
            </a:r>
            <a:r>
              <a:rPr lang="en-US" i="1" dirty="0"/>
              <a:t>=degree(t)/frequency(t)</a:t>
            </a:r>
          </a:p>
          <a:p>
            <a:pPr lvl="1"/>
            <a:r>
              <a:rPr lang="en-US" dirty="0"/>
              <a:t>Keywords are re-adjoined as candidate phrases with score = sum member token </a:t>
            </a:r>
            <a:r>
              <a:rPr lang="en-US" i="1" dirty="0"/>
              <a:t>k</a:t>
            </a:r>
          </a:p>
          <a:p>
            <a:r>
              <a:rPr lang="en-US" dirty="0"/>
              <a:t>Selection</a:t>
            </a:r>
          </a:p>
          <a:p>
            <a:pPr lvl="1"/>
            <a:r>
              <a:rPr lang="en-US" dirty="0"/>
              <a:t>Top third best scoring candidate phrases are kept</a:t>
            </a:r>
          </a:p>
          <a:p>
            <a:r>
              <a:rPr lang="en-US" dirty="0"/>
              <a:t>Downsides: Relies heavily on Frequency, Patented </a:t>
            </a:r>
            <a:r>
              <a:rPr lang="en-US" dirty="0">
                <a:sym typeface="Wingdings"/>
              </a:rPr>
              <a:t></a:t>
            </a:r>
            <a:endParaRPr lang="en-US" dirty="0"/>
          </a:p>
        </p:txBody>
      </p:sp>
    </p:spTree>
    <p:extLst>
      <p:ext uri="{BB962C8B-B14F-4D97-AF65-F5344CB8AC3E}">
        <p14:creationId xmlns:p14="http://schemas.microsoft.com/office/powerpoint/2010/main" val="103957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RAKE algorithm in one slide</a:t>
            </a:r>
          </a:p>
        </p:txBody>
      </p:sp>
      <p:sp>
        <p:nvSpPr>
          <p:cNvPr id="3" name="Content Placeholder 2"/>
          <p:cNvSpPr>
            <a:spLocks noGrp="1"/>
          </p:cNvSpPr>
          <p:nvPr>
            <p:ph idx="1"/>
          </p:nvPr>
        </p:nvSpPr>
        <p:spPr>
          <a:xfrm>
            <a:off x="457200" y="1424029"/>
            <a:ext cx="8229600" cy="395366"/>
          </a:xfrm>
        </p:spPr>
        <p:style>
          <a:lnRef idx="2">
            <a:schemeClr val="accent5"/>
          </a:lnRef>
          <a:fillRef idx="1">
            <a:schemeClr val="lt1"/>
          </a:fillRef>
          <a:effectRef idx="0">
            <a:schemeClr val="accent5"/>
          </a:effectRef>
          <a:fontRef idx="minor">
            <a:schemeClr val="dk1"/>
          </a:fontRef>
        </p:style>
        <p:txBody>
          <a:bodyPr>
            <a:normAutofit lnSpcReduction="10000"/>
          </a:bodyPr>
          <a:lstStyle/>
          <a:p>
            <a:pPr marL="30480" indent="0">
              <a:buNone/>
            </a:pPr>
            <a:r>
              <a:rPr lang="en-US" strike="sngStrike" dirty="0">
                <a:solidFill>
                  <a:schemeClr val="tx2">
                    <a:lumMod val="60000"/>
                    <a:lumOff val="40000"/>
                  </a:schemeClr>
                </a:solidFill>
              </a:rPr>
              <a:t>For</a:t>
            </a:r>
            <a:r>
              <a:rPr lang="en-US" dirty="0">
                <a:solidFill>
                  <a:schemeClr val="tx2">
                    <a:lumMod val="60000"/>
                    <a:lumOff val="40000"/>
                  </a:schemeClr>
                </a:solidFill>
              </a:rPr>
              <a:t> </a:t>
            </a:r>
            <a:r>
              <a:rPr lang="en-US" b="1" dirty="0">
                <a:solidFill>
                  <a:schemeClr val="accent3"/>
                </a:solidFill>
              </a:rPr>
              <a:t>search managers</a:t>
            </a:r>
            <a:r>
              <a:rPr lang="en-US" strike="sngStrike" dirty="0">
                <a:solidFill>
                  <a:srgbClr val="919191"/>
                </a:solidFill>
              </a:rPr>
              <a:t>, </a:t>
            </a:r>
            <a:r>
              <a:rPr lang="en-US" b="1" dirty="0">
                <a:solidFill>
                  <a:srgbClr val="940C72"/>
                </a:solidFill>
              </a:rPr>
              <a:t>developers</a:t>
            </a:r>
            <a:r>
              <a:rPr lang="en-US" strike="sngStrike" dirty="0">
                <a:solidFill>
                  <a:srgbClr val="919191"/>
                </a:solidFill>
              </a:rPr>
              <a:t> &amp; </a:t>
            </a:r>
            <a:r>
              <a:rPr lang="en-US" b="1" dirty="0">
                <a:solidFill>
                  <a:srgbClr val="940C72"/>
                </a:solidFill>
              </a:rPr>
              <a:t>data scientists</a:t>
            </a:r>
            <a:r>
              <a:rPr lang="en-US" b="1" dirty="0">
                <a:solidFill>
                  <a:schemeClr val="accent3"/>
                </a:solidFill>
              </a:rPr>
              <a:t> finding</a:t>
            </a:r>
            <a:r>
              <a:rPr lang="en-US" strike="sngStrike" dirty="0">
                <a:solidFill>
                  <a:srgbClr val="919191"/>
                </a:solidFill>
              </a:rPr>
              <a:t> ways to </a:t>
            </a:r>
            <a:r>
              <a:rPr lang="en-US" b="1" dirty="0">
                <a:solidFill>
                  <a:srgbClr val="940C72"/>
                </a:solidFill>
              </a:rPr>
              <a:t>innovate</a:t>
            </a:r>
            <a:endParaRPr lang="en-US" dirty="0"/>
          </a:p>
        </p:txBody>
      </p:sp>
      <p:grpSp>
        <p:nvGrpSpPr>
          <p:cNvPr id="13" name="Group 12"/>
          <p:cNvGrpSpPr/>
          <p:nvPr/>
        </p:nvGrpSpPr>
        <p:grpSpPr>
          <a:xfrm>
            <a:off x="457200" y="1833520"/>
            <a:ext cx="3525579" cy="2726967"/>
            <a:chOff x="457200" y="1678603"/>
            <a:chExt cx="3525579" cy="2726967"/>
          </a:xfrm>
        </p:grpSpPr>
        <p:pic>
          <p:nvPicPr>
            <p:cNvPr id="6" name="Picture 5"/>
            <p:cNvPicPr>
              <a:picLocks noChangeAspect="1"/>
            </p:cNvPicPr>
            <p:nvPr/>
          </p:nvPicPr>
          <p:blipFill>
            <a:blip r:embed="rId2"/>
            <a:stretch>
              <a:fillRect/>
            </a:stretch>
          </p:blipFill>
          <p:spPr>
            <a:xfrm>
              <a:off x="457200" y="1678603"/>
              <a:ext cx="3525579" cy="2726967"/>
            </a:xfrm>
            <a:prstGeom prst="rect">
              <a:avLst/>
            </a:prstGeom>
          </p:spPr>
        </p:pic>
        <p:sp>
          <p:nvSpPr>
            <p:cNvPr id="8" name="Rectangle 7"/>
            <p:cNvSpPr/>
            <p:nvPr/>
          </p:nvSpPr>
          <p:spPr>
            <a:xfrm>
              <a:off x="1598563" y="2593399"/>
              <a:ext cx="284188" cy="12966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634087" y="2620045"/>
              <a:ext cx="213141" cy="204274"/>
            </a:xfrm>
            <a:prstGeom prst="ellipse">
              <a:avLst/>
            </a:pr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413087" y="2197343"/>
            <a:ext cx="3361305" cy="1403622"/>
            <a:chOff x="4453949" y="3001948"/>
            <a:chExt cx="3361305" cy="1403622"/>
          </a:xfrm>
        </p:grpSpPr>
        <p:pic>
          <p:nvPicPr>
            <p:cNvPr id="7" name="Picture 6"/>
            <p:cNvPicPr>
              <a:picLocks noChangeAspect="1"/>
            </p:cNvPicPr>
            <p:nvPr/>
          </p:nvPicPr>
          <p:blipFill>
            <a:blip r:embed="rId3"/>
            <a:stretch>
              <a:fillRect/>
            </a:stretch>
          </p:blipFill>
          <p:spPr>
            <a:xfrm>
              <a:off x="4453949" y="3001948"/>
              <a:ext cx="3361305" cy="1403622"/>
            </a:xfrm>
            <a:prstGeom prst="rect">
              <a:avLst/>
            </a:prstGeom>
          </p:spPr>
        </p:pic>
        <p:sp>
          <p:nvSpPr>
            <p:cNvPr id="10" name="Oval 9"/>
            <p:cNvSpPr/>
            <p:nvPr/>
          </p:nvSpPr>
          <p:spPr>
            <a:xfrm>
              <a:off x="5658562" y="4051383"/>
              <a:ext cx="146795" cy="140688"/>
            </a:xfrm>
            <a:prstGeom prst="ellipse">
              <a:avLst/>
            </a:prstGeom>
            <a:no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658561" y="3890098"/>
              <a:ext cx="148219" cy="152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299634" y="3756136"/>
            <a:ext cx="4387166" cy="830997"/>
          </a:xfrm>
          <a:prstGeom prst="rect">
            <a:avLst/>
          </a:prstGeom>
          <a:noFill/>
        </p:spPr>
        <p:txBody>
          <a:bodyPr wrap="square" rtlCol="0">
            <a:spAutoFit/>
          </a:bodyPr>
          <a:lstStyle/>
          <a:p>
            <a:r>
              <a:rPr lang="en-US" sz="1600" dirty="0"/>
              <a:t>Constructing criteria bounds	= 1 + 1 + 2	 = </a:t>
            </a:r>
            <a:r>
              <a:rPr lang="en-US" sz="1600" b="1" dirty="0"/>
              <a:t>4</a:t>
            </a:r>
          </a:p>
          <a:p>
            <a:r>
              <a:rPr lang="en-US" sz="1600" dirty="0"/>
              <a:t>Corresponding components 	= 2 + 1	 = </a:t>
            </a:r>
            <a:r>
              <a:rPr lang="en-US" sz="1600" b="1" dirty="0"/>
              <a:t>3</a:t>
            </a:r>
          </a:p>
          <a:p>
            <a:r>
              <a:rPr lang="en-US" sz="1600" dirty="0"/>
              <a:t>Compatibility algorithms		= 1.5 + 1	 = </a:t>
            </a:r>
            <a:r>
              <a:rPr lang="en-US" sz="1600" b="1" dirty="0"/>
              <a:t>2.5</a:t>
            </a:r>
            <a:r>
              <a:rPr lang="en-US" sz="1600" dirty="0"/>
              <a:t> </a:t>
            </a:r>
          </a:p>
        </p:txBody>
      </p:sp>
      <p:sp>
        <p:nvSpPr>
          <p:cNvPr id="4" name="Rectangle 3"/>
          <p:cNvSpPr/>
          <p:nvPr/>
        </p:nvSpPr>
        <p:spPr>
          <a:xfrm>
            <a:off x="455480" y="829387"/>
            <a:ext cx="8231320" cy="40011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p>
            <a:pPr marL="30480">
              <a:spcBef>
                <a:spcPct val="20000"/>
              </a:spcBef>
              <a:buClr>
                <a:schemeClr val="tx1"/>
              </a:buClr>
              <a:buFont typeface="Wingdings" charset="2"/>
              <a:buNone/>
            </a:pPr>
            <a:r>
              <a:rPr lang="en-US" sz="2000" i="1" dirty="0">
                <a:solidFill>
                  <a:srgbClr val="353535"/>
                </a:solidFill>
              </a:rPr>
              <a:t>“For search managers, developers &amp; data scientists finding ways to innovate”</a:t>
            </a:r>
          </a:p>
        </p:txBody>
      </p:sp>
    </p:spTree>
    <p:extLst>
      <p:ext uri="{BB962C8B-B14F-4D97-AF65-F5344CB8AC3E}">
        <p14:creationId xmlns:p14="http://schemas.microsoft.com/office/powerpoint/2010/main" val="2504787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M</a:t>
            </a:r>
            <a:r>
              <a:rPr lang="en-US" dirty="0"/>
              <a:t>ulti-purpose </a:t>
            </a:r>
            <a:r>
              <a:rPr lang="en-US" u="sng" dirty="0"/>
              <a:t>au</a:t>
            </a:r>
            <a:r>
              <a:rPr lang="en-US" dirty="0"/>
              <a:t>tomatic topic </a:t>
            </a:r>
            <a:r>
              <a:rPr lang="en-US" u="sng" dirty="0"/>
              <a:t>i</a:t>
            </a:r>
            <a:r>
              <a:rPr lang="en-US" dirty="0"/>
              <a:t>ndexing (“Maui”)</a:t>
            </a:r>
          </a:p>
        </p:txBody>
      </p:sp>
      <p:sp>
        <p:nvSpPr>
          <p:cNvPr id="3" name="Content Placeholder 2"/>
          <p:cNvSpPr>
            <a:spLocks noGrp="1"/>
          </p:cNvSpPr>
          <p:nvPr>
            <p:ph sz="half" idx="1"/>
          </p:nvPr>
        </p:nvSpPr>
        <p:spPr>
          <a:xfrm>
            <a:off x="254000" y="1018740"/>
            <a:ext cx="3906346" cy="3560017"/>
          </a:xfrm>
        </p:spPr>
        <p:txBody>
          <a:bodyPr>
            <a:normAutofit fontScale="92500" lnSpcReduction="10000"/>
          </a:bodyPr>
          <a:lstStyle/>
          <a:p>
            <a:r>
              <a:rPr lang="en-US" dirty="0"/>
              <a:t>Upgrade on the “KEA” tool</a:t>
            </a:r>
          </a:p>
          <a:p>
            <a:r>
              <a:rPr lang="en-US" dirty="0"/>
              <a:t>Trains a Naïve Bayes Classifier with the </a:t>
            </a:r>
            <a:r>
              <a:rPr lang="en-US" dirty="0" err="1"/>
              <a:t>Weka</a:t>
            </a:r>
            <a:r>
              <a:rPr lang="en-US" dirty="0"/>
              <a:t> ML framework</a:t>
            </a:r>
          </a:p>
          <a:p>
            <a:r>
              <a:rPr lang="en-US" dirty="0"/>
              <a:t>Can draw from existing vocabs</a:t>
            </a:r>
          </a:p>
          <a:p>
            <a:r>
              <a:rPr lang="en-US" dirty="0"/>
              <a:t>Multi-Purpose:</a:t>
            </a:r>
          </a:p>
          <a:p>
            <a:pPr lvl="1"/>
            <a:r>
              <a:rPr lang="en-US" dirty="0"/>
              <a:t>Assign terms with a controlled vocabulary</a:t>
            </a:r>
          </a:p>
          <a:p>
            <a:pPr lvl="1"/>
            <a:r>
              <a:rPr lang="en-US" dirty="0"/>
              <a:t>Index subject headings</a:t>
            </a:r>
          </a:p>
          <a:p>
            <a:pPr lvl="1"/>
            <a:r>
              <a:rPr lang="en-US" dirty="0"/>
              <a:t>Extract keywords and key phrases</a:t>
            </a:r>
          </a:p>
          <a:p>
            <a:pPr lvl="1"/>
            <a:r>
              <a:rPr lang="en-US" dirty="0"/>
              <a:t>Link entities</a:t>
            </a:r>
          </a:p>
          <a:p>
            <a:pPr lvl="1"/>
            <a:r>
              <a:rPr lang="en-US" dirty="0"/>
              <a:t>Extract terminologies</a:t>
            </a:r>
          </a:p>
          <a:p>
            <a:pPr lvl="1"/>
            <a:r>
              <a:rPr lang="en-US" dirty="0"/>
              <a:t>Generate automatic tagging</a:t>
            </a:r>
          </a:p>
          <a:p>
            <a:r>
              <a:rPr lang="en-US" dirty="0"/>
              <a:t>Downsides: Requires a training set, model maintenance</a:t>
            </a:r>
          </a:p>
          <a:p>
            <a:pPr lvl="1"/>
            <a:endParaRPr lang="en-US" dirty="0"/>
          </a:p>
        </p:txBody>
      </p:sp>
      <p:pic>
        <p:nvPicPr>
          <p:cNvPr id="5" name="Content Placeholder 4"/>
          <p:cNvPicPr>
            <a:picLocks noGrp="1" noChangeAspect="1"/>
          </p:cNvPicPr>
          <p:nvPr>
            <p:ph sz="half" idx="2"/>
          </p:nvPr>
        </p:nvPicPr>
        <p:blipFill>
          <a:blip r:embed="rId3"/>
          <a:srcRect l="63" r="63"/>
          <a:stretch>
            <a:fillRect/>
          </a:stretch>
        </p:blipFill>
        <p:spPr>
          <a:xfrm>
            <a:off x="4344988" y="1200150"/>
            <a:ext cx="4649787" cy="3302000"/>
          </a:xfrm>
          <a:prstGeom prst="rect">
            <a:avLst/>
          </a:prstGeom>
        </p:spPr>
      </p:pic>
    </p:spTree>
    <p:extLst>
      <p:ext uri="{BB962C8B-B14F-4D97-AF65-F5344CB8AC3E}">
        <p14:creationId xmlns:p14="http://schemas.microsoft.com/office/powerpoint/2010/main" val="3347431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NLP Libraries</a:t>
            </a:r>
          </a:p>
        </p:txBody>
      </p:sp>
      <p:pic>
        <p:nvPicPr>
          <p:cNvPr id="7" name="Content Placeholder 6"/>
          <p:cNvPicPr>
            <a:picLocks noGrp="1" noChangeAspect="1"/>
          </p:cNvPicPr>
          <p:nvPr>
            <p:ph idx="1"/>
          </p:nvPr>
        </p:nvPicPr>
        <p:blipFill rotWithShape="1">
          <a:blip r:embed="rId2"/>
          <a:srcRect t="17809" b="10901"/>
          <a:stretch/>
        </p:blipFill>
        <p:spPr>
          <a:xfrm>
            <a:off x="914400" y="1200150"/>
            <a:ext cx="7767638" cy="2749550"/>
          </a:xfrm>
        </p:spPr>
      </p:pic>
      <p:sp>
        <p:nvSpPr>
          <p:cNvPr id="8" name="Content Placeholder 2"/>
          <p:cNvSpPr txBox="1">
            <a:spLocks/>
          </p:cNvSpPr>
          <p:nvPr/>
        </p:nvSpPr>
        <p:spPr>
          <a:xfrm>
            <a:off x="924705" y="1210439"/>
            <a:ext cx="7757333" cy="2749550"/>
          </a:xfrm>
          <a:prstGeom prst="rect">
            <a:avLst/>
          </a:prstGeom>
        </p:spPr>
        <p:txBody>
          <a:bodyPr vert="horz" lIns="91440" tIns="45720" rIns="91440" bIns="45720" rtlCol="0">
            <a:normAutofit/>
          </a:bodyPr>
          <a:lstStyle>
            <a:lvl1pPr marL="304800"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1pPr>
            <a:lvl2pPr marL="594360"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2pPr>
            <a:lvl3pPr marL="87782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3pPr>
            <a:lvl4pPr marL="115214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4pPr>
            <a:lvl5pPr marL="147218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0480" indent="0">
              <a:buNone/>
            </a:pPr>
            <a:endParaRPr lang="en-US" sz="2800" dirty="0"/>
          </a:p>
        </p:txBody>
      </p:sp>
      <p:sp>
        <p:nvSpPr>
          <p:cNvPr id="6" name="Text Placeholder 6"/>
          <p:cNvSpPr txBox="1">
            <a:spLocks/>
          </p:cNvSpPr>
          <p:nvPr/>
        </p:nvSpPr>
        <p:spPr>
          <a:xfrm>
            <a:off x="923538" y="2287325"/>
            <a:ext cx="7747614" cy="663568"/>
          </a:xfrm>
          <a:prstGeom prst="rect">
            <a:avLst/>
          </a:prstGeom>
          <a:solidFill>
            <a:schemeClr val="accent3">
              <a:alpha val="68000"/>
            </a:schemeClr>
          </a:solidFill>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Autofit/>
          </a:bodyPr>
          <a:lstStyle>
            <a:lvl1pPr marL="304800"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1pPr>
            <a:lvl2pPr marL="594360"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2pPr>
            <a:lvl3pPr marL="87782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3pPr>
            <a:lvl4pPr marL="115214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4pPr>
            <a:lvl5pPr marL="1472184" indent="-274320" algn="l" defTabSz="457200" rtl="0" eaLnBrk="1" latinLnBrk="0" hangingPunct="1">
              <a:spcBef>
                <a:spcPct val="20000"/>
              </a:spcBef>
              <a:buClrTx/>
              <a:buFont typeface="Wingdings" charset="2"/>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30480" indent="0" algn="ctr">
              <a:buFont typeface="Wingdings" charset="2"/>
              <a:buNone/>
            </a:pPr>
            <a:r>
              <a:rPr lang="en-US" sz="3200" dirty="0"/>
              <a:t>Language is Hard</a:t>
            </a:r>
          </a:p>
        </p:txBody>
      </p:sp>
    </p:spTree>
    <p:extLst>
      <p:ext uri="{BB962C8B-B14F-4D97-AF65-F5344CB8AC3E}">
        <p14:creationId xmlns:p14="http://schemas.microsoft.com/office/powerpoint/2010/main" val="208887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475" y="72000"/>
            <a:ext cx="8646159" cy="857250"/>
          </a:xfrm>
        </p:spPr>
        <p:txBody>
          <a:bodyPr>
            <a:normAutofit/>
          </a:bodyPr>
          <a:lstStyle/>
          <a:p>
            <a:r>
              <a:rPr lang="en-US" dirty="0"/>
              <a:t>Part of Speech tagging - 30 second overview</a:t>
            </a:r>
            <a:endParaRPr lang="en-US" i="1" dirty="0"/>
          </a:p>
        </p:txBody>
      </p:sp>
      <p:sp>
        <p:nvSpPr>
          <p:cNvPr id="3" name="Text Placeholder 2"/>
          <p:cNvSpPr>
            <a:spLocks noGrp="1"/>
          </p:cNvSpPr>
          <p:nvPr>
            <p:ph idx="1"/>
          </p:nvPr>
        </p:nvSpPr>
        <p:spPr>
          <a:xfrm>
            <a:off x="457200" y="816439"/>
            <a:ext cx="8229600" cy="3394472"/>
          </a:xfrm>
        </p:spPr>
        <p:txBody>
          <a:bodyPr/>
          <a:lstStyle/>
          <a:p>
            <a:pPr marL="0" indent="0">
              <a:buNone/>
            </a:pPr>
            <a:r>
              <a:rPr lang="en-US" b="1" dirty="0"/>
              <a:t>Sentence to Tree: </a:t>
            </a:r>
            <a:r>
              <a:rPr lang="en-US" b="1" dirty="0" err="1"/>
              <a:t>PoS</a:t>
            </a:r>
            <a:r>
              <a:rPr lang="en-US" b="1" dirty="0"/>
              <a:t> Tagging and Edge Labeling.</a:t>
            </a:r>
          </a:p>
          <a:p>
            <a:r>
              <a:rPr lang="en-US" dirty="0"/>
              <a:t>Based on training data from a </a:t>
            </a:r>
            <a:r>
              <a:rPr lang="en-US" i="1" dirty="0"/>
              <a:t>Treebank</a:t>
            </a:r>
            <a:endParaRPr lang="en-US" dirty="0"/>
          </a:p>
          <a:p>
            <a:r>
              <a:rPr lang="en-US" dirty="0" err="1"/>
              <a:t>Treebanks</a:t>
            </a:r>
            <a:r>
              <a:rPr lang="en-US" dirty="0"/>
              <a:t> are usually not domain specific</a:t>
            </a:r>
          </a:p>
          <a:p>
            <a:r>
              <a:rPr lang="en-US" dirty="0"/>
              <a:t>Lack of domain specificity can decrease accuracy</a:t>
            </a:r>
          </a:p>
          <a:p>
            <a:r>
              <a:rPr lang="en-US" dirty="0"/>
              <a:t>When it works, it is useful for many applications</a:t>
            </a:r>
          </a:p>
        </p:txBody>
      </p:sp>
      <p:grpSp>
        <p:nvGrpSpPr>
          <p:cNvPr id="7" name="Group 6"/>
          <p:cNvGrpSpPr/>
          <p:nvPr/>
        </p:nvGrpSpPr>
        <p:grpSpPr>
          <a:xfrm>
            <a:off x="604396" y="2975595"/>
            <a:ext cx="2601259" cy="1287870"/>
            <a:chOff x="602820" y="4289554"/>
            <a:chExt cx="2700872" cy="1717160"/>
          </a:xfrm>
        </p:grpSpPr>
        <p:sp>
          <p:nvSpPr>
            <p:cNvPr id="6" name="Bent-Up Arrow 5"/>
            <p:cNvSpPr/>
            <p:nvPr/>
          </p:nvSpPr>
          <p:spPr bwMode="auto">
            <a:xfrm rot="5400000">
              <a:off x="1729677" y="4432700"/>
              <a:ext cx="1347829" cy="1800200"/>
            </a:xfrm>
            <a:prstGeom prst="bentUp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a:ln>
                  <a:noFill/>
                </a:ln>
                <a:solidFill>
                  <a:schemeClr val="bg1"/>
                </a:solidFill>
                <a:effectLst/>
                <a:uFillTx/>
                <a:latin typeface="Trebuchet MS" pitchFamily="34" charset="0"/>
              </a:endParaRPr>
            </a:p>
          </p:txBody>
        </p:sp>
        <p:sp>
          <p:nvSpPr>
            <p:cNvPr id="5" name="TextBox 4"/>
            <p:cNvSpPr txBox="1"/>
            <p:nvPr/>
          </p:nvSpPr>
          <p:spPr>
            <a:xfrm>
              <a:off x="602820" y="4289554"/>
              <a:ext cx="2317786" cy="461665"/>
            </a:xfrm>
            <a:prstGeom prst="rect">
              <a:avLst/>
            </a:prstGeom>
            <a:solidFill>
              <a:schemeClr val="bg2">
                <a:lumMod val="10000"/>
                <a:lumOff val="9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p>
              <a:pPr algn="ctr">
                <a:lnSpc>
                  <a:spcPct val="90000"/>
                </a:lnSpc>
              </a:pPr>
              <a:r>
                <a:rPr lang="en-US" sz="1800" b="1" i="1" dirty="0"/>
                <a:t>The tax rate is 20.0%</a:t>
              </a:r>
            </a:p>
          </p:txBody>
        </p:sp>
      </p:grpSp>
      <p:sp>
        <p:nvSpPr>
          <p:cNvPr id="8" name="Rectangle 7"/>
          <p:cNvSpPr/>
          <p:nvPr/>
        </p:nvSpPr>
        <p:spPr>
          <a:xfrm>
            <a:off x="260658" y="4343208"/>
            <a:ext cx="8784976" cy="276999"/>
          </a:xfrm>
          <a:prstGeom prst="rect">
            <a:avLst/>
          </a:prstGeom>
        </p:spPr>
        <p:txBody>
          <a:bodyPr wrap="square">
            <a:spAutoFit/>
          </a:bodyPr>
          <a:lstStyle/>
          <a:p>
            <a:pPr algn="r"/>
            <a:r>
              <a:rPr lang="pl-PL" sz="1200" dirty="0">
                <a:hlinkClick r:id="" action="ppaction://noaction"/>
              </a:rPr>
              <a:t>https://demos.explosion.ai/displacy/?text=The%20tax%20rate%20is%2020%25</a:t>
            </a:r>
            <a:endParaRPr lang="en-US" sz="1200" dirty="0"/>
          </a:p>
        </p:txBody>
      </p:sp>
      <p:pic>
        <p:nvPicPr>
          <p:cNvPr id="4" name="Picture 3"/>
          <p:cNvPicPr>
            <a:picLocks noChangeAspect="1"/>
          </p:cNvPicPr>
          <p:nvPr/>
        </p:nvPicPr>
        <p:blipFill>
          <a:blip r:embed="rId2"/>
          <a:stretch>
            <a:fillRect/>
          </a:stretch>
        </p:blipFill>
        <p:spPr>
          <a:xfrm>
            <a:off x="3293237" y="2776483"/>
            <a:ext cx="5664488" cy="1578628"/>
          </a:xfrm>
          <a:prstGeom prst="rect">
            <a:avLst/>
          </a:prstGeom>
        </p:spPr>
      </p:pic>
    </p:spTree>
    <p:extLst>
      <p:ext uri="{BB962C8B-B14F-4D97-AF65-F5344CB8AC3E}">
        <p14:creationId xmlns:p14="http://schemas.microsoft.com/office/powerpoint/2010/main" val="3783152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BC87-DD22-45BE-8C1F-F902FE6FDCA0}"/>
              </a:ext>
            </a:extLst>
          </p:cNvPr>
          <p:cNvSpPr>
            <a:spLocks noGrp="1"/>
          </p:cNvSpPr>
          <p:nvPr>
            <p:ph type="title"/>
          </p:nvPr>
        </p:nvSpPr>
        <p:spPr/>
        <p:txBody>
          <a:bodyPr/>
          <a:lstStyle/>
          <a:p>
            <a:r>
              <a:rPr lang="en-US" dirty="0"/>
              <a:t>NLP vs Legal Content</a:t>
            </a:r>
          </a:p>
        </p:txBody>
      </p:sp>
      <p:sp>
        <p:nvSpPr>
          <p:cNvPr id="3" name="Content Placeholder 2">
            <a:extLst>
              <a:ext uri="{FF2B5EF4-FFF2-40B4-BE49-F238E27FC236}">
                <a16:creationId xmlns:a16="http://schemas.microsoft.com/office/drawing/2014/main" id="{59CECEFD-78D4-4422-B1D3-4717A78DA942}"/>
              </a:ext>
            </a:extLst>
          </p:cNvPr>
          <p:cNvSpPr>
            <a:spLocks noGrp="1"/>
          </p:cNvSpPr>
          <p:nvPr>
            <p:ph idx="1"/>
          </p:nvPr>
        </p:nvSpPr>
        <p:spPr>
          <a:xfrm>
            <a:off x="457200" y="1200151"/>
            <a:ext cx="8229600" cy="3394472"/>
          </a:xfrm>
        </p:spPr>
        <p:txBody>
          <a:bodyPr/>
          <a:lstStyle/>
          <a:p>
            <a:r>
              <a:rPr lang="en-US" dirty="0"/>
              <a:t>Parsing this sentence from the news will have a happy outcome:</a:t>
            </a:r>
          </a:p>
          <a:p>
            <a:endParaRPr lang="en-US" i="1" dirty="0"/>
          </a:p>
          <a:p>
            <a:pPr marL="30480" indent="0">
              <a:buNone/>
            </a:pPr>
            <a:endParaRPr lang="en-US" i="1" dirty="0"/>
          </a:p>
          <a:p>
            <a:r>
              <a:rPr lang="en-US" dirty="0"/>
              <a:t>Parsing this sentence from case law might have a sad outcome:</a:t>
            </a:r>
          </a:p>
          <a:p>
            <a:pPr marL="30480" indent="0">
              <a:buNone/>
            </a:pPr>
            <a:endParaRPr lang="en-US" dirty="0"/>
          </a:p>
        </p:txBody>
      </p:sp>
      <p:sp>
        <p:nvSpPr>
          <p:cNvPr id="4" name="Rectangle 3">
            <a:extLst>
              <a:ext uri="{FF2B5EF4-FFF2-40B4-BE49-F238E27FC236}">
                <a16:creationId xmlns:a16="http://schemas.microsoft.com/office/drawing/2014/main" id="{82B5EE7C-C924-42F7-A7F3-3F35136B61AE}"/>
              </a:ext>
            </a:extLst>
          </p:cNvPr>
          <p:cNvSpPr/>
          <p:nvPr/>
        </p:nvSpPr>
        <p:spPr>
          <a:xfrm>
            <a:off x="591670" y="2660530"/>
            <a:ext cx="7906871" cy="2308324"/>
          </a:xfrm>
          <a:prstGeom prst="rect">
            <a:avLst/>
          </a:prstGeom>
        </p:spPr>
        <p:txBody>
          <a:bodyPr wrap="square">
            <a:spAutoFit/>
          </a:bodyPr>
          <a:lstStyle/>
          <a:p>
            <a:r>
              <a:rPr lang="fr-FR" sz="1600" i="1" dirty="0">
                <a:solidFill>
                  <a:srgbClr val="C00000"/>
                </a:solidFill>
              </a:rPr>
              <a:t>“[1955] Ch. 634 Page 649 </a:t>
            </a:r>
            <a:r>
              <a:rPr lang="en-US" sz="1600" i="1" dirty="0">
                <a:solidFill>
                  <a:srgbClr val="C00000"/>
                </a:solidFill>
              </a:rPr>
              <a:t>However, to cite a passage from the judgment of Maugham J. in In re Etic Ld. (1) In that case the judge made reference to Coventry and Dixon's case (2) and certain other cases, and then he said (3) this, of the language of Sir George </a:t>
            </a:r>
            <a:r>
              <a:rPr lang="en-US" sz="1600" i="1" dirty="0" err="1">
                <a:solidFill>
                  <a:srgbClr val="C00000"/>
                </a:solidFill>
              </a:rPr>
              <a:t>Jessel</a:t>
            </a:r>
            <a:r>
              <a:rPr lang="en-US" sz="1600" i="1" dirty="0">
                <a:solidFill>
                  <a:srgbClr val="C00000"/>
                </a:solidFill>
              </a:rPr>
              <a:t> M.R. in In re Anglo-French Co-operative Society; Ex </a:t>
            </a:r>
            <a:r>
              <a:rPr lang="en-US" sz="1600" i="1" dirty="0" err="1">
                <a:solidFill>
                  <a:srgbClr val="C00000"/>
                </a:solidFill>
              </a:rPr>
              <a:t>parte</a:t>
            </a:r>
            <a:r>
              <a:rPr lang="en-US" sz="1600" i="1" dirty="0">
                <a:solidFill>
                  <a:srgbClr val="C00000"/>
                </a:solidFill>
              </a:rPr>
              <a:t> Pelly (4): "The language of Sir George </a:t>
            </a:r>
            <a:r>
              <a:rPr lang="en-US" sz="1600" i="1" dirty="0" err="1">
                <a:solidFill>
                  <a:srgbClr val="C00000"/>
                </a:solidFill>
              </a:rPr>
              <a:t>Jessel</a:t>
            </a:r>
            <a:r>
              <a:rPr lang="en-US" sz="1600" i="1" dirty="0">
                <a:solidFill>
                  <a:srgbClr val="C00000"/>
                </a:solidFill>
              </a:rPr>
              <a:t> in dealing with the matter in his decision in Ex </a:t>
            </a:r>
            <a:r>
              <a:rPr lang="en-US" sz="1600" i="1" dirty="0" err="1">
                <a:solidFill>
                  <a:srgbClr val="C00000"/>
                </a:solidFill>
              </a:rPr>
              <a:t>parte</a:t>
            </a:r>
            <a:r>
              <a:rPr lang="en-US" sz="1600" i="1" dirty="0">
                <a:solidFill>
                  <a:srgbClr val="C00000"/>
                </a:solidFill>
              </a:rPr>
              <a:t> Pelly (4) strongly tends to show that in his view section 215" (now section 333 of the Act or 1948)“ really only applies where there has been some wrongful act by the director, manager, liquidator, or other officer of the company, either of the nature of misfeasance, or of the nature of breach of trust in a wide sense, including no doubt a breach of trust by negligence, or something of that kind.”</a:t>
            </a:r>
          </a:p>
        </p:txBody>
      </p:sp>
      <p:sp>
        <p:nvSpPr>
          <p:cNvPr id="5" name="Rectangle 4">
            <a:extLst>
              <a:ext uri="{FF2B5EF4-FFF2-40B4-BE49-F238E27FC236}">
                <a16:creationId xmlns:a16="http://schemas.microsoft.com/office/drawing/2014/main" id="{F410C183-8458-48CA-A877-31B7CBA03E1A}"/>
              </a:ext>
            </a:extLst>
          </p:cNvPr>
          <p:cNvSpPr/>
          <p:nvPr/>
        </p:nvSpPr>
        <p:spPr>
          <a:xfrm>
            <a:off x="591670" y="1640354"/>
            <a:ext cx="8095130" cy="338554"/>
          </a:xfrm>
          <a:prstGeom prst="rect">
            <a:avLst/>
          </a:prstGeom>
        </p:spPr>
        <p:txBody>
          <a:bodyPr wrap="square">
            <a:spAutoFit/>
          </a:bodyPr>
          <a:lstStyle/>
          <a:p>
            <a:r>
              <a:rPr lang="en-US" sz="1600" i="1" dirty="0">
                <a:solidFill>
                  <a:srgbClr val="C00000"/>
                </a:solidFill>
              </a:rPr>
              <a:t>“The stock price for ACME </a:t>
            </a:r>
            <a:r>
              <a:rPr lang="en-US" sz="1600" i="1" dirty="0" err="1">
                <a:solidFill>
                  <a:srgbClr val="C00000"/>
                </a:solidFill>
              </a:rPr>
              <a:t>inc.</a:t>
            </a:r>
            <a:r>
              <a:rPr lang="en-US" sz="1600" i="1" dirty="0">
                <a:solidFill>
                  <a:srgbClr val="C00000"/>
                </a:solidFill>
              </a:rPr>
              <a:t> jumped 10% due to yesterday’s positive news.”</a:t>
            </a:r>
          </a:p>
        </p:txBody>
      </p:sp>
    </p:spTree>
    <p:extLst>
      <p:ext uri="{BB962C8B-B14F-4D97-AF65-F5344CB8AC3E}">
        <p14:creationId xmlns:p14="http://schemas.microsoft.com/office/powerpoint/2010/main" val="306767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Topia </a:t>
            </a:r>
            <a:r>
              <a:rPr lang="en-US" dirty="0" err="1"/>
              <a:t>TermExtract</a:t>
            </a:r>
            <a:endParaRPr lang="en-US" dirty="0"/>
          </a:p>
        </p:txBody>
      </p:sp>
      <p:sp>
        <p:nvSpPr>
          <p:cNvPr id="3" name="Content Placeholder 2"/>
          <p:cNvSpPr>
            <a:spLocks noGrp="1"/>
          </p:cNvSpPr>
          <p:nvPr>
            <p:ph sz="half" idx="1"/>
          </p:nvPr>
        </p:nvSpPr>
        <p:spPr>
          <a:xfrm>
            <a:off x="399475" y="1200152"/>
            <a:ext cx="4190999" cy="3302577"/>
          </a:xfrm>
        </p:spPr>
        <p:txBody>
          <a:bodyPr>
            <a:normAutofit fontScale="85000" lnSpcReduction="20000"/>
          </a:bodyPr>
          <a:lstStyle/>
          <a:p>
            <a:r>
              <a:rPr lang="en-US" dirty="0"/>
              <a:t>Python2 library: </a:t>
            </a:r>
            <a:r>
              <a:rPr lang="en-US" dirty="0" err="1"/>
              <a:t>Topia.termextract</a:t>
            </a:r>
            <a:r>
              <a:rPr lang="en-US" dirty="0"/>
              <a:t> </a:t>
            </a:r>
          </a:p>
          <a:p>
            <a:r>
              <a:rPr lang="en-US" dirty="0"/>
              <a:t>Algorithm:</a:t>
            </a:r>
          </a:p>
          <a:p>
            <a:pPr lvl="1"/>
            <a:r>
              <a:rPr lang="en-US" sz="1500" dirty="0"/>
              <a:t>Tags Part-of-Speech* for all terms in corpus</a:t>
            </a:r>
          </a:p>
          <a:p>
            <a:pPr lvl="1"/>
            <a:r>
              <a:rPr lang="en-US" sz="1500" dirty="0"/>
              <a:t>Find noun phrases using patterns of tags</a:t>
            </a:r>
          </a:p>
          <a:p>
            <a:pPr lvl="1"/>
            <a:r>
              <a:rPr lang="en-US" sz="1500" dirty="0"/>
              <a:t>State machine groups nouns and adjectives</a:t>
            </a:r>
          </a:p>
          <a:p>
            <a:pPr lvl="1"/>
            <a:r>
              <a:rPr lang="en-US" sz="1500" dirty="0"/>
              <a:t>~25 lines of python2</a:t>
            </a:r>
          </a:p>
          <a:p>
            <a:pPr lvl="1"/>
            <a:r>
              <a:rPr lang="en-US" sz="1500" dirty="0"/>
              <a:t>*Depends on NLTK, Part of Speech tagging accuracy varies (75%-92%)</a:t>
            </a:r>
          </a:p>
          <a:p>
            <a:r>
              <a:rPr lang="en-US" dirty="0">
                <a:sym typeface="Wingdings"/>
              </a:rPr>
              <a:t>Score and Filter:</a:t>
            </a:r>
          </a:p>
          <a:p>
            <a:pPr lvl="1"/>
            <a:r>
              <a:rPr lang="en-US" dirty="0">
                <a:sym typeface="Wingdings"/>
              </a:rPr>
              <a:t>Term frequency </a:t>
            </a:r>
          </a:p>
          <a:p>
            <a:pPr lvl="1"/>
            <a:r>
              <a:rPr lang="en-US" dirty="0">
                <a:sym typeface="Wingdings"/>
              </a:rPr>
              <a:t>Term length</a:t>
            </a:r>
          </a:p>
          <a:p>
            <a:pPr lvl="1"/>
            <a:r>
              <a:rPr lang="en-US" dirty="0">
                <a:sym typeface="Wingdings"/>
              </a:rPr>
              <a:t>Can be changed with a plugin</a:t>
            </a:r>
          </a:p>
          <a:p>
            <a:r>
              <a:rPr lang="en-US" dirty="0">
                <a:sym typeface="Wingdings"/>
              </a:rPr>
              <a:t>Simple but effective</a:t>
            </a:r>
          </a:p>
          <a:p>
            <a:r>
              <a:rPr lang="en-US" dirty="0">
                <a:sym typeface="Wingdings"/>
              </a:rPr>
              <a:t>Downsides: favors single token terms</a:t>
            </a:r>
          </a:p>
        </p:txBody>
      </p:sp>
      <p:pic>
        <p:nvPicPr>
          <p:cNvPr id="5" name="Content Placeholder 4"/>
          <p:cNvPicPr>
            <a:picLocks noGrp="1" noChangeAspect="1"/>
          </p:cNvPicPr>
          <p:nvPr>
            <p:ph sz="half" idx="2"/>
          </p:nvPr>
        </p:nvPicPr>
        <p:blipFill>
          <a:blip r:embed="rId3"/>
          <a:srcRect l="404" r="404"/>
          <a:stretch>
            <a:fillRect/>
          </a:stretch>
        </p:blipFill>
        <p:spPr/>
      </p:pic>
    </p:spTree>
    <p:extLst>
      <p:ext uri="{BB962C8B-B14F-4D97-AF65-F5344CB8AC3E}">
        <p14:creationId xmlns:p14="http://schemas.microsoft.com/office/powerpoint/2010/main" val="1908109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Skipchunk</a:t>
            </a:r>
          </a:p>
        </p:txBody>
      </p:sp>
      <p:sp>
        <p:nvSpPr>
          <p:cNvPr id="3" name="Content Placeholder 2"/>
          <p:cNvSpPr>
            <a:spLocks noGrp="1"/>
          </p:cNvSpPr>
          <p:nvPr>
            <p:ph idx="1"/>
          </p:nvPr>
        </p:nvSpPr>
        <p:spPr>
          <a:xfrm>
            <a:off x="457200" y="855652"/>
            <a:ext cx="8166157" cy="2484306"/>
          </a:xfrm>
        </p:spPr>
        <p:txBody>
          <a:bodyPr>
            <a:normAutofit fontScale="70000" lnSpcReduction="20000"/>
          </a:bodyPr>
          <a:lstStyle/>
          <a:p>
            <a:pPr marL="304800" lvl="1"/>
            <a:r>
              <a:rPr lang="en-US" dirty="0"/>
              <a:t>I made this </a:t>
            </a:r>
            <a:r>
              <a:rPr lang="en-US" dirty="0">
                <a:sym typeface="Wingdings"/>
              </a:rPr>
              <a:t>.  The name is because it </a:t>
            </a:r>
            <a:r>
              <a:rPr lang="en-US" b="1" u="sng" dirty="0">
                <a:sym typeface="Wingdings"/>
              </a:rPr>
              <a:t>Skips</a:t>
            </a:r>
            <a:r>
              <a:rPr lang="en-US" dirty="0">
                <a:sym typeface="Wingdings"/>
              </a:rPr>
              <a:t> noise to </a:t>
            </a:r>
            <a:r>
              <a:rPr lang="en-US" b="1" u="sng" dirty="0">
                <a:sym typeface="Wingdings"/>
              </a:rPr>
              <a:t>Chunk</a:t>
            </a:r>
            <a:r>
              <a:rPr lang="en-US" dirty="0">
                <a:sym typeface="Wingdings"/>
              </a:rPr>
              <a:t> concepts and predicates.</a:t>
            </a:r>
          </a:p>
          <a:p>
            <a:r>
              <a:rPr lang="en-US" dirty="0">
                <a:sym typeface="Wingdings"/>
              </a:rPr>
              <a:t>Extracts flat SKOS concepts and predicates by finding similar label forms.</a:t>
            </a:r>
          </a:p>
          <a:p>
            <a:r>
              <a:rPr lang="en-US" dirty="0">
                <a:sym typeface="Wingdings"/>
              </a:rPr>
              <a:t>Algorithm:</a:t>
            </a:r>
          </a:p>
          <a:p>
            <a:pPr lvl="1"/>
            <a:r>
              <a:rPr lang="en-US" dirty="0">
                <a:sym typeface="Wingdings"/>
              </a:rPr>
              <a:t>Tags Part-of-Speech* for all terms in corpus</a:t>
            </a:r>
          </a:p>
          <a:p>
            <a:pPr lvl="1"/>
            <a:r>
              <a:rPr lang="en-US" dirty="0">
                <a:sym typeface="Wingdings"/>
              </a:rPr>
              <a:t>Lemmatize and switch to de-adjectival** nouns where appropriate</a:t>
            </a:r>
          </a:p>
          <a:p>
            <a:pPr lvl="1"/>
            <a:r>
              <a:rPr lang="en-US" dirty="0">
                <a:sym typeface="Wingdings"/>
              </a:rPr>
              <a:t>Take greedy noun/verb phrases, use sorted nouns/verbs in the same phrase of as a key identifier</a:t>
            </a:r>
          </a:p>
          <a:p>
            <a:pPr lvl="1"/>
            <a:r>
              <a:rPr lang="en-US" dirty="0">
                <a:sym typeface="Wingdings"/>
              </a:rPr>
              <a:t>Group sloppy noun phrases (concepts) and verb phrases (predicates) with the same key</a:t>
            </a:r>
          </a:p>
          <a:p>
            <a:pPr lvl="1"/>
            <a:r>
              <a:rPr lang="en-US" dirty="0">
                <a:sym typeface="Wingdings"/>
              </a:rPr>
              <a:t>Score is the total count of all label variations, </a:t>
            </a:r>
            <a:r>
              <a:rPr lang="en-US" dirty="0" err="1">
                <a:sym typeface="Wingdings"/>
              </a:rPr>
              <a:t>prefLabel</a:t>
            </a:r>
            <a:r>
              <a:rPr lang="en-US" dirty="0">
                <a:sym typeface="Wingdings"/>
              </a:rPr>
              <a:t> is the shortest variation</a:t>
            </a:r>
          </a:p>
          <a:p>
            <a:pPr lvl="1"/>
            <a:r>
              <a:rPr lang="en-US" dirty="0">
                <a:sym typeface="Wingdings"/>
              </a:rPr>
              <a:t>*  Used NLTK at first but migrated to </a:t>
            </a:r>
            <a:r>
              <a:rPr lang="en-US" dirty="0" err="1">
                <a:sym typeface="Wingdings"/>
              </a:rPr>
              <a:t>spaCy</a:t>
            </a:r>
            <a:r>
              <a:rPr lang="en-US" dirty="0">
                <a:sym typeface="Wingdings"/>
              </a:rPr>
              <a:t> (90%+ </a:t>
            </a:r>
            <a:r>
              <a:rPr lang="en-US" dirty="0" err="1">
                <a:sym typeface="Wingdings"/>
              </a:rPr>
              <a:t>PoS</a:t>
            </a:r>
            <a:r>
              <a:rPr lang="en-US" dirty="0">
                <a:sym typeface="Wingdings"/>
              </a:rPr>
              <a:t> tagging accuracy)</a:t>
            </a:r>
          </a:p>
          <a:p>
            <a:pPr lvl="1"/>
            <a:r>
              <a:rPr lang="en-US" dirty="0">
                <a:sym typeface="Wingdings"/>
              </a:rPr>
              <a:t>**(</a:t>
            </a:r>
            <a:r>
              <a:rPr lang="en-US" i="1" dirty="0">
                <a:sym typeface="Wingdings"/>
              </a:rPr>
              <a:t>beautiful</a:t>
            </a:r>
            <a:r>
              <a:rPr lang="en-US" dirty="0">
                <a:sym typeface="Wingdings"/>
              </a:rPr>
              <a:t>  </a:t>
            </a:r>
            <a:r>
              <a:rPr lang="en-US" i="1" dirty="0">
                <a:sym typeface="Wingdings"/>
              </a:rPr>
              <a:t>beauty</a:t>
            </a:r>
            <a:r>
              <a:rPr lang="en-US" dirty="0">
                <a:sym typeface="Wingdings"/>
              </a:rPr>
              <a:t>), uses </a:t>
            </a:r>
            <a:r>
              <a:rPr lang="en-US" dirty="0" err="1">
                <a:sym typeface="Wingdings"/>
              </a:rPr>
              <a:t>wordnet</a:t>
            </a:r>
            <a:r>
              <a:rPr lang="en-US" dirty="0">
                <a:sym typeface="Wingdings"/>
              </a:rPr>
              <a:t> (needs accuracy improvement though)</a:t>
            </a:r>
          </a:p>
          <a:p>
            <a:r>
              <a:rPr lang="en-US" dirty="0">
                <a:sym typeface="Wingdings"/>
              </a:rPr>
              <a:t>Extra long chunks on purpose: they are likely to be terms of art with other forms</a:t>
            </a:r>
          </a:p>
        </p:txBody>
      </p:sp>
      <p:grpSp>
        <p:nvGrpSpPr>
          <p:cNvPr id="12" name="Group 11"/>
          <p:cNvGrpSpPr/>
          <p:nvPr/>
        </p:nvGrpSpPr>
        <p:grpSpPr>
          <a:xfrm>
            <a:off x="581534" y="3375486"/>
            <a:ext cx="7060370" cy="1131079"/>
            <a:chOff x="759154" y="3366604"/>
            <a:chExt cx="7060370" cy="1131079"/>
          </a:xfrm>
        </p:grpSpPr>
        <p:sp>
          <p:nvSpPr>
            <p:cNvPr id="4" name="TextBox 3"/>
            <p:cNvSpPr txBox="1"/>
            <p:nvPr/>
          </p:nvSpPr>
          <p:spPr>
            <a:xfrm>
              <a:off x="759154" y="3366604"/>
              <a:ext cx="7060370" cy="1131079"/>
            </a:xfrm>
            <a:prstGeom prst="rect">
              <a:avLst/>
            </a:prstGeom>
            <a:noFill/>
            <a:ln>
              <a:solidFill>
                <a:srgbClr val="009881"/>
              </a:solidFill>
            </a:ln>
          </p:spPr>
          <p:txBody>
            <a:bodyPr wrap="square" rtlCol="0">
              <a:spAutoFit/>
            </a:bodyPr>
            <a:lstStyle/>
            <a:p>
              <a:r>
                <a:rPr lang="en-US" dirty="0">
                  <a:solidFill>
                    <a:schemeClr val="tx2"/>
                  </a:solidFill>
                </a:rPr>
                <a:t>With </a:t>
              </a:r>
              <a:r>
                <a:rPr lang="en-US" dirty="0">
                  <a:solidFill>
                    <a:srgbClr val="007AC3"/>
                  </a:solidFill>
                </a:rPr>
                <a:t>Haystack </a:t>
              </a:r>
              <a:r>
                <a:rPr lang="en-US" dirty="0">
                  <a:solidFill>
                    <a:schemeClr val="tx2"/>
                  </a:solidFill>
                </a:rPr>
                <a:t>we </a:t>
              </a:r>
              <a:r>
                <a:rPr lang="en-US" dirty="0">
                  <a:solidFill>
                    <a:schemeClr val="accent3"/>
                  </a:solidFill>
                </a:rPr>
                <a:t>want </a:t>
              </a:r>
              <a:r>
                <a:rPr lang="en-US" dirty="0">
                  <a:solidFill>
                    <a:schemeClr val="tx2"/>
                  </a:solidFill>
                </a:rPr>
                <a:t>to</a:t>
              </a:r>
              <a:r>
                <a:rPr lang="en-US" dirty="0">
                  <a:solidFill>
                    <a:schemeClr val="accent3"/>
                  </a:solidFill>
                </a:rPr>
                <a:t> open</a:t>
              </a:r>
              <a:r>
                <a:rPr lang="en-US" dirty="0">
                  <a:solidFill>
                    <a:schemeClr val="tx2"/>
                  </a:solidFill>
                </a:rPr>
                <a:t> up </a:t>
              </a:r>
              <a:r>
                <a:rPr lang="en-US" dirty="0"/>
                <a:t>the invite </a:t>
              </a:r>
              <a:r>
                <a:rPr lang="en-US" dirty="0">
                  <a:solidFill>
                    <a:srgbClr val="474747"/>
                  </a:solidFill>
                </a:rPr>
                <a:t>to</a:t>
              </a:r>
              <a:r>
                <a:rPr lang="en-US" dirty="0"/>
                <a:t> practitioners</a:t>
              </a:r>
              <a:r>
                <a:rPr lang="en-US" dirty="0">
                  <a:solidFill>
                    <a:schemeClr val="tx2"/>
                  </a:solidFill>
                </a:rPr>
                <a:t> from </a:t>
              </a:r>
            </a:p>
            <a:p>
              <a:r>
                <a:rPr lang="en-US" sz="1050" dirty="0">
                  <a:solidFill>
                    <a:schemeClr val="accent5"/>
                  </a:solidFill>
                </a:rPr>
                <a:t>     </a:t>
              </a:r>
              <a:r>
                <a:rPr lang="en-US" sz="1050" i="1" dirty="0">
                  <a:solidFill>
                    <a:schemeClr val="accent5"/>
                  </a:solidFill>
                </a:rPr>
                <a:t>ADP            PROPN        PRON    VERB    PART   VERB     PART   DET     NOUN     ADP           NOUN                       ADP</a:t>
              </a:r>
            </a:p>
            <a:p>
              <a:endParaRPr lang="en-US" sz="1050" i="1" dirty="0">
                <a:solidFill>
                  <a:schemeClr val="accent5"/>
                </a:solidFill>
              </a:endParaRPr>
            </a:p>
            <a:p>
              <a:r>
                <a:rPr lang="en-US" dirty="0">
                  <a:solidFill>
                    <a:schemeClr val="tx2"/>
                  </a:solidFill>
                </a:rPr>
                <a:t>around </a:t>
              </a:r>
              <a:r>
                <a:rPr lang="en-US" dirty="0">
                  <a:solidFill>
                    <a:srgbClr val="007AC3"/>
                  </a:solidFill>
                </a:rPr>
                <a:t>the world</a:t>
              </a:r>
              <a:r>
                <a:rPr lang="en-US" dirty="0">
                  <a:solidFill>
                    <a:schemeClr val="tx2"/>
                  </a:solidFill>
                </a:rPr>
                <a:t> </a:t>
              </a:r>
              <a:r>
                <a:rPr lang="en-US" dirty="0">
                  <a:solidFill>
                    <a:schemeClr val="accent3"/>
                  </a:solidFill>
                </a:rPr>
                <a:t>similarly struggling</a:t>
              </a:r>
              <a:r>
                <a:rPr lang="en-US" dirty="0">
                  <a:solidFill>
                    <a:schemeClr val="tx2"/>
                  </a:solidFill>
                </a:rPr>
                <a:t> on </a:t>
              </a:r>
              <a:r>
                <a:rPr lang="en-US" dirty="0"/>
                <a:t>hard meaty relevance problems</a:t>
              </a:r>
              <a:r>
                <a:rPr lang="en-US" dirty="0">
                  <a:solidFill>
                    <a:schemeClr val="tx2"/>
                  </a:solidFill>
                </a:rPr>
                <a:t>.</a:t>
              </a:r>
            </a:p>
            <a:p>
              <a:r>
                <a:rPr lang="en-US" sz="1050" dirty="0">
                  <a:solidFill>
                    <a:srgbClr val="009881"/>
                  </a:solidFill>
                </a:rPr>
                <a:t>       ADP           DET      NOUN             ADV                  VERB                PART     ADJ           </a:t>
              </a:r>
              <a:r>
                <a:rPr lang="en-US" sz="1050" dirty="0" err="1">
                  <a:solidFill>
                    <a:srgbClr val="009881"/>
                  </a:solidFill>
                </a:rPr>
                <a:t>ADJ</a:t>
              </a:r>
              <a:r>
                <a:rPr lang="en-US" sz="1050" dirty="0">
                  <a:solidFill>
                    <a:srgbClr val="009881"/>
                  </a:solidFill>
                </a:rPr>
                <a:t>            NOUN                        NOUN</a:t>
              </a:r>
            </a:p>
          </p:txBody>
        </p:sp>
        <p:sp>
          <p:nvSpPr>
            <p:cNvPr id="5" name="Rectangle 4"/>
            <p:cNvSpPr/>
            <p:nvPr/>
          </p:nvSpPr>
          <p:spPr bwMode="auto">
            <a:xfrm>
              <a:off x="1322931" y="3434332"/>
              <a:ext cx="870412" cy="443797"/>
            </a:xfrm>
            <a:prstGeom prst="rect">
              <a:avLst/>
            </a:prstGeom>
            <a:noFill/>
            <a:ln w="28575" cap="flat" cmpd="sng" algn="ctr">
              <a:solidFill>
                <a:srgbClr val="286FB4"/>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a:ln>
                  <a:noFill/>
                </a:ln>
                <a:solidFill>
                  <a:schemeClr val="bg1"/>
                </a:solidFill>
                <a:effectLst/>
                <a:uFillTx/>
                <a:latin typeface="Trebuchet MS" pitchFamily="34" charset="0"/>
              </a:endParaRPr>
            </a:p>
          </p:txBody>
        </p:sp>
        <p:sp>
          <p:nvSpPr>
            <p:cNvPr id="6" name="Rectangle 5"/>
            <p:cNvSpPr/>
            <p:nvPr/>
          </p:nvSpPr>
          <p:spPr bwMode="auto">
            <a:xfrm>
              <a:off x="2553515" y="3425196"/>
              <a:ext cx="1275378" cy="443797"/>
            </a:xfrm>
            <a:prstGeom prst="rect">
              <a:avLst/>
            </a:prstGeom>
            <a:noFill/>
            <a:ln w="28575" cap="flat" cmpd="sng" algn="ctr">
              <a:solidFill>
                <a:schemeClr val="accent3"/>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a:ln>
                  <a:noFill/>
                </a:ln>
                <a:solidFill>
                  <a:schemeClr val="bg1"/>
                </a:solidFill>
                <a:effectLst/>
                <a:uFillTx/>
                <a:latin typeface="Trebuchet MS" pitchFamily="34" charset="0"/>
              </a:endParaRPr>
            </a:p>
          </p:txBody>
        </p:sp>
        <p:sp>
          <p:nvSpPr>
            <p:cNvPr id="7" name="Rectangle 6"/>
            <p:cNvSpPr/>
            <p:nvPr/>
          </p:nvSpPr>
          <p:spPr bwMode="auto">
            <a:xfrm>
              <a:off x="4134241" y="3425196"/>
              <a:ext cx="2417522" cy="443797"/>
            </a:xfrm>
            <a:prstGeom prst="rect">
              <a:avLst/>
            </a:prstGeom>
            <a:noFill/>
            <a:ln w="28575" cap="flat" cmpd="sng" algn="ctr">
              <a:solidFill>
                <a:srgbClr val="286FB4"/>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a:ln>
                  <a:noFill/>
                </a:ln>
                <a:solidFill>
                  <a:schemeClr val="bg1"/>
                </a:solidFill>
                <a:effectLst/>
                <a:uFillTx/>
                <a:latin typeface="Trebuchet MS" pitchFamily="34" charset="0"/>
              </a:endParaRPr>
            </a:p>
          </p:txBody>
        </p:sp>
        <p:sp>
          <p:nvSpPr>
            <p:cNvPr id="8" name="Rectangle 7"/>
            <p:cNvSpPr/>
            <p:nvPr/>
          </p:nvSpPr>
          <p:spPr bwMode="auto">
            <a:xfrm>
              <a:off x="1553743" y="4021394"/>
              <a:ext cx="947331" cy="443797"/>
            </a:xfrm>
            <a:prstGeom prst="rect">
              <a:avLst/>
            </a:prstGeom>
            <a:noFill/>
            <a:ln w="28575" cap="flat" cmpd="sng" algn="ctr">
              <a:solidFill>
                <a:srgbClr val="286FB4"/>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a:ln>
                  <a:noFill/>
                </a:ln>
                <a:solidFill>
                  <a:schemeClr val="bg1"/>
                </a:solidFill>
                <a:effectLst/>
                <a:uFillTx/>
                <a:latin typeface="Trebuchet MS" pitchFamily="34" charset="0"/>
              </a:endParaRPr>
            </a:p>
          </p:txBody>
        </p:sp>
        <p:sp>
          <p:nvSpPr>
            <p:cNvPr id="9" name="Rectangle 8"/>
            <p:cNvSpPr/>
            <p:nvPr/>
          </p:nvSpPr>
          <p:spPr bwMode="auto">
            <a:xfrm>
              <a:off x="2501074" y="4021393"/>
              <a:ext cx="1793813" cy="443797"/>
            </a:xfrm>
            <a:prstGeom prst="rect">
              <a:avLst/>
            </a:prstGeom>
            <a:noFill/>
            <a:ln w="28575" cap="flat" cmpd="sng" algn="ctr">
              <a:solidFill>
                <a:schemeClr val="accent3"/>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a:ln>
                  <a:noFill/>
                </a:ln>
                <a:solidFill>
                  <a:schemeClr val="bg1"/>
                </a:solidFill>
                <a:effectLst/>
                <a:uFillTx/>
                <a:latin typeface="Trebuchet MS" pitchFamily="34" charset="0"/>
              </a:endParaRPr>
            </a:p>
          </p:txBody>
        </p:sp>
        <p:sp>
          <p:nvSpPr>
            <p:cNvPr id="10" name="Rectangle 9"/>
            <p:cNvSpPr/>
            <p:nvPr/>
          </p:nvSpPr>
          <p:spPr bwMode="auto">
            <a:xfrm>
              <a:off x="4606441" y="4021394"/>
              <a:ext cx="2986956" cy="443797"/>
            </a:xfrm>
            <a:prstGeom prst="rect">
              <a:avLst/>
            </a:prstGeom>
            <a:noFill/>
            <a:ln w="28575" cap="flat" cmpd="sng" algn="ctr">
              <a:solidFill>
                <a:srgbClr val="286FB4"/>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a:ln>
                  <a:noFill/>
                </a:ln>
                <a:solidFill>
                  <a:schemeClr val="bg1"/>
                </a:solidFill>
                <a:effectLst/>
                <a:uFillTx/>
                <a:latin typeface="Trebuchet MS" pitchFamily="34" charset="0"/>
              </a:endParaRPr>
            </a:p>
          </p:txBody>
        </p:sp>
      </p:grpSp>
      <p:sp>
        <p:nvSpPr>
          <p:cNvPr id="11" name="Rectangle 10"/>
          <p:cNvSpPr/>
          <p:nvPr/>
        </p:nvSpPr>
        <p:spPr>
          <a:xfrm>
            <a:off x="7153949" y="2483069"/>
            <a:ext cx="1871163" cy="369332"/>
          </a:xfrm>
          <a:prstGeom prst="rect">
            <a:avLst/>
          </a:prstGeom>
        </p:spPr>
        <p:txBody>
          <a:bodyPr wrap="none">
            <a:spAutoFit/>
          </a:bodyPr>
          <a:lstStyle/>
          <a:p>
            <a:r>
              <a:rPr lang="en-US" dirty="0"/>
              <a:t>invite practitioner</a:t>
            </a:r>
            <a:r>
              <a:rPr lang="en-US" dirty="0">
                <a:solidFill>
                  <a:schemeClr val="tx2"/>
                </a:solidFill>
              </a:rPr>
              <a:t> </a:t>
            </a:r>
            <a:endParaRPr lang="en-US" dirty="0"/>
          </a:p>
        </p:txBody>
      </p:sp>
      <p:sp>
        <p:nvSpPr>
          <p:cNvPr id="13" name="Rectangle 12"/>
          <p:cNvSpPr/>
          <p:nvPr/>
        </p:nvSpPr>
        <p:spPr bwMode="auto">
          <a:xfrm>
            <a:off x="7171467" y="2539999"/>
            <a:ext cx="1790116" cy="303643"/>
          </a:xfrm>
          <a:prstGeom prst="rect">
            <a:avLst/>
          </a:prstGeom>
          <a:noFill/>
          <a:ln w="28575" cap="flat" cmpd="sng" algn="ctr">
            <a:solidFill>
              <a:srgbClr val="286FB4"/>
            </a:solidFill>
            <a:prstDash val="sysDash"/>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FontTx/>
              <a:buNone/>
            </a:pPr>
            <a:endParaRPr kumimoji="0" lang="en-US" sz="2000" b="0" i="0" u="none" strike="noStrike" cap="none" normalizeH="0" baseline="0" dirty="0" err="1">
              <a:ln>
                <a:noFill/>
              </a:ln>
              <a:solidFill>
                <a:schemeClr val="bg1"/>
              </a:solidFill>
              <a:effectLst/>
              <a:uFillTx/>
              <a:latin typeface="Trebuchet MS" pitchFamily="34" charset="0"/>
            </a:endParaRPr>
          </a:p>
        </p:txBody>
      </p:sp>
      <p:cxnSp>
        <p:nvCxnSpPr>
          <p:cNvPr id="15" name="Straight Arrow Connector 14"/>
          <p:cNvCxnSpPr>
            <a:stCxn id="7" idx="3"/>
            <a:endCxn id="11" idx="2"/>
          </p:cNvCxnSpPr>
          <p:nvPr/>
        </p:nvCxnSpPr>
        <p:spPr>
          <a:xfrm flipV="1">
            <a:off x="6374143" y="2852401"/>
            <a:ext cx="1715388" cy="803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rot="19985902">
            <a:off x="6995854" y="3081754"/>
            <a:ext cx="559556" cy="300082"/>
          </a:xfrm>
          <a:prstGeom prst="rect">
            <a:avLst/>
          </a:prstGeom>
          <a:solidFill>
            <a:srgbClr val="FFFFFF"/>
          </a:solidFill>
          <a:ln>
            <a:solidFill>
              <a:schemeClr val="tx1"/>
            </a:solidFill>
          </a:ln>
        </p:spPr>
        <p:txBody>
          <a:bodyPr wrap="none" rtlCol="0">
            <a:spAutoFit/>
          </a:bodyPr>
          <a:lstStyle/>
          <a:p>
            <a:pPr algn="ctr">
              <a:lnSpc>
                <a:spcPct val="70000"/>
              </a:lnSpc>
            </a:pPr>
            <a:r>
              <a:rPr lang="en-US" i="1" dirty="0">
                <a:solidFill>
                  <a:srgbClr val="FF0000"/>
                </a:solidFill>
              </a:rPr>
              <a:t>key</a:t>
            </a:r>
          </a:p>
        </p:txBody>
      </p:sp>
    </p:spTree>
    <p:extLst>
      <p:ext uri="{BB962C8B-B14F-4D97-AF65-F5344CB8AC3E}">
        <p14:creationId xmlns:p14="http://schemas.microsoft.com/office/powerpoint/2010/main" val="2642176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Skipchunk </a:t>
            </a:r>
            <a:r>
              <a:rPr lang="mr-IN" dirty="0"/>
              <a:t>–</a:t>
            </a:r>
            <a:r>
              <a:rPr lang="en-US" dirty="0"/>
              <a:t> example extractions</a:t>
            </a:r>
          </a:p>
        </p:txBody>
      </p:sp>
      <p:sp>
        <p:nvSpPr>
          <p:cNvPr id="5" name="Content Placeholder 4"/>
          <p:cNvSpPr>
            <a:spLocks noGrp="1"/>
          </p:cNvSpPr>
          <p:nvPr>
            <p:ph sz="quarter" idx="2"/>
          </p:nvPr>
        </p:nvSpPr>
        <p:spPr>
          <a:xfrm>
            <a:off x="400949" y="1452162"/>
            <a:ext cx="4189186" cy="3032251"/>
          </a:xfrm>
          <a:ln>
            <a:solidFill>
              <a:srgbClr val="007AC3"/>
            </a:solidFill>
          </a:ln>
        </p:spPr>
        <p:txBody>
          <a:bodyPr>
            <a:normAutofit/>
          </a:bodyPr>
          <a:lstStyle/>
          <a:p>
            <a:pPr marL="30480" indent="0">
              <a:buNone/>
            </a:pPr>
            <a:r>
              <a:rPr lang="en-US" sz="1300" dirty="0" err="1"/>
              <a:t>skos:prefLabel</a:t>
            </a:r>
            <a:r>
              <a:rPr lang="en-US" sz="1300" dirty="0"/>
              <a:t> "</a:t>
            </a:r>
            <a:r>
              <a:rPr lang="en-US" sz="1300" b="1" dirty="0"/>
              <a:t>twitter / </a:t>
            </a:r>
            <a:r>
              <a:rPr lang="en-US" sz="1300" b="1" dirty="0" err="1"/>
              <a:t>facebook</a:t>
            </a:r>
            <a:r>
              <a:rPr lang="en-US" sz="1300" dirty="0"/>
              <a:t>"@en ;</a:t>
            </a:r>
          </a:p>
          <a:p>
            <a:pPr marL="30480" indent="0">
              <a:buNone/>
            </a:pPr>
            <a:r>
              <a:rPr lang="en-US" sz="1300" dirty="0" err="1"/>
              <a:t>skos:altLabel</a:t>
            </a:r>
            <a:r>
              <a:rPr lang="en-US" sz="1300" dirty="0"/>
              <a:t> "</a:t>
            </a:r>
            <a:r>
              <a:rPr lang="en-US" sz="1300" b="1" dirty="0" err="1"/>
              <a:t>facebook</a:t>
            </a:r>
            <a:r>
              <a:rPr lang="en-US" sz="1300" b="1" dirty="0"/>
              <a:t> and </a:t>
            </a:r>
            <a:r>
              <a:rPr lang="en-US" sz="1300" b="1" dirty="0" err="1"/>
              <a:t>twitter</a:t>
            </a:r>
            <a:r>
              <a:rPr lang="en-US" sz="1300" dirty="0" err="1"/>
              <a:t>"@en</a:t>
            </a:r>
            <a:r>
              <a:rPr lang="en-US" sz="1300" dirty="0"/>
              <a:t> ;</a:t>
            </a:r>
          </a:p>
          <a:p>
            <a:pPr marL="30480" indent="0">
              <a:buNone/>
            </a:pPr>
            <a:endParaRPr lang="en-US" sz="1300" dirty="0"/>
          </a:p>
          <a:p>
            <a:pPr marL="30480" indent="0">
              <a:buNone/>
            </a:pPr>
            <a:r>
              <a:rPr lang="en-US" sz="1300" dirty="0" err="1"/>
              <a:t>skos:prefLabel</a:t>
            </a:r>
            <a:r>
              <a:rPr lang="en-US" sz="1300" dirty="0"/>
              <a:t> "</a:t>
            </a:r>
            <a:r>
              <a:rPr lang="en-US" sz="1300" b="1" dirty="0" err="1"/>
              <a:t>drupal</a:t>
            </a:r>
            <a:r>
              <a:rPr lang="en-US" sz="1300" b="1" dirty="0"/>
              <a:t> search </a:t>
            </a:r>
            <a:r>
              <a:rPr lang="en-US" sz="1300" b="1" dirty="0" err="1"/>
              <a:t>block</a:t>
            </a:r>
            <a:r>
              <a:rPr lang="en-US" sz="1300" dirty="0" err="1"/>
              <a:t>"@en</a:t>
            </a:r>
            <a:r>
              <a:rPr lang="en-US" sz="1300" dirty="0"/>
              <a:t> ;</a:t>
            </a:r>
          </a:p>
          <a:p>
            <a:pPr marL="30480" indent="0">
              <a:buNone/>
            </a:pPr>
            <a:r>
              <a:rPr lang="en-US" sz="1300" dirty="0" err="1"/>
              <a:t>skos:altLabel</a:t>
            </a:r>
            <a:r>
              <a:rPr lang="en-US" sz="1300" dirty="0"/>
              <a:t> "</a:t>
            </a:r>
            <a:r>
              <a:rPr lang="en-US" sz="1300" b="1" dirty="0"/>
              <a:t>search to any </a:t>
            </a:r>
            <a:r>
              <a:rPr lang="en-US" sz="1300" b="1" dirty="0" err="1"/>
              <a:t>drupal</a:t>
            </a:r>
            <a:r>
              <a:rPr lang="en-US" sz="1300" b="1" dirty="0"/>
              <a:t> </a:t>
            </a:r>
            <a:r>
              <a:rPr lang="en-US" sz="1300" b="1" dirty="0" err="1"/>
              <a:t>block</a:t>
            </a:r>
            <a:r>
              <a:rPr lang="en-US" sz="1300" dirty="0" err="1"/>
              <a:t>"@en</a:t>
            </a:r>
            <a:r>
              <a:rPr lang="en-US" sz="1300" dirty="0"/>
              <a:t> ;</a:t>
            </a:r>
          </a:p>
          <a:p>
            <a:pPr marL="30480" indent="0">
              <a:buNone/>
            </a:pPr>
            <a:endParaRPr lang="en-US" sz="1300" dirty="0"/>
          </a:p>
          <a:p>
            <a:pPr marL="30480" indent="0">
              <a:buNone/>
            </a:pPr>
            <a:r>
              <a:rPr lang="en-US" sz="1300" dirty="0" err="1"/>
              <a:t>skos:prefLabel</a:t>
            </a:r>
            <a:r>
              <a:rPr lang="en-US" sz="1300" dirty="0"/>
              <a:t> "</a:t>
            </a:r>
            <a:r>
              <a:rPr lang="en-US" sz="1300" b="1" dirty="0"/>
              <a:t>top search </a:t>
            </a:r>
            <a:r>
              <a:rPr lang="en-US" sz="1300" b="1" dirty="0" err="1"/>
              <a:t>terms</a:t>
            </a:r>
            <a:r>
              <a:rPr lang="en-US" sz="1300" dirty="0" err="1"/>
              <a:t>"@en</a:t>
            </a:r>
            <a:r>
              <a:rPr lang="en-US" sz="1300" dirty="0"/>
              <a:t> ;</a:t>
            </a:r>
          </a:p>
          <a:p>
            <a:pPr marL="30480" indent="0">
              <a:buNone/>
            </a:pPr>
            <a:r>
              <a:rPr lang="en-US" sz="1300" dirty="0" err="1"/>
              <a:t>skos:altLabel</a:t>
            </a:r>
            <a:r>
              <a:rPr lang="en-US" sz="1300" dirty="0"/>
              <a:t> "</a:t>
            </a:r>
            <a:r>
              <a:rPr lang="en-US" sz="1300" b="1" dirty="0"/>
              <a:t>top 100 search </a:t>
            </a:r>
            <a:r>
              <a:rPr lang="en-US" sz="1300" b="1" dirty="0" err="1"/>
              <a:t>terms</a:t>
            </a:r>
            <a:r>
              <a:rPr lang="en-US" sz="1300" dirty="0" err="1"/>
              <a:t>"@en</a:t>
            </a:r>
            <a:r>
              <a:rPr lang="en-US" sz="1300" dirty="0"/>
              <a:t> ;</a:t>
            </a:r>
          </a:p>
          <a:p>
            <a:pPr marL="30480" indent="0">
              <a:buNone/>
            </a:pPr>
            <a:endParaRPr lang="en-US" sz="1300" dirty="0"/>
          </a:p>
          <a:p>
            <a:pPr marL="30480" indent="0">
              <a:buNone/>
            </a:pPr>
            <a:r>
              <a:rPr lang="en-US" sz="1400" dirty="0" err="1"/>
              <a:t>skos:prefLabel</a:t>
            </a:r>
            <a:r>
              <a:rPr lang="en-US" sz="1400" dirty="0"/>
              <a:t> "</a:t>
            </a:r>
            <a:r>
              <a:rPr lang="en-US" sz="1400" b="1" dirty="0"/>
              <a:t>document’s term </a:t>
            </a:r>
            <a:r>
              <a:rPr lang="en-US" sz="1400" b="1" dirty="0" err="1"/>
              <a:t>vectors</a:t>
            </a:r>
            <a:r>
              <a:rPr lang="en-US" sz="1400" dirty="0" err="1"/>
              <a:t>"@en</a:t>
            </a:r>
            <a:r>
              <a:rPr lang="en-US" sz="1400" dirty="0"/>
              <a:t> ;</a:t>
            </a:r>
          </a:p>
          <a:p>
            <a:pPr marL="30480" lvl="0" indent="0">
              <a:buClr>
                <a:srgbClr val="007AC3"/>
              </a:buClr>
              <a:buNone/>
            </a:pPr>
            <a:r>
              <a:rPr lang="en-US" sz="1400" dirty="0" err="1">
                <a:solidFill>
                  <a:srgbClr val="474747"/>
                </a:solidFill>
              </a:rPr>
              <a:t>skos:altLabel</a:t>
            </a:r>
            <a:r>
              <a:rPr lang="en-US" sz="1400" dirty="0">
                <a:solidFill>
                  <a:srgbClr val="474747"/>
                </a:solidFill>
              </a:rPr>
              <a:t> "</a:t>
            </a:r>
            <a:r>
              <a:rPr lang="en-US" sz="1400" b="1" dirty="0">
                <a:solidFill>
                  <a:srgbClr val="474747"/>
                </a:solidFill>
              </a:rPr>
              <a:t>term vectors from </a:t>
            </a:r>
            <a:r>
              <a:rPr lang="en-US" sz="1400" b="1" dirty="0" err="1">
                <a:solidFill>
                  <a:srgbClr val="474747"/>
                </a:solidFill>
              </a:rPr>
              <a:t>documents</a:t>
            </a:r>
            <a:r>
              <a:rPr lang="en-US" sz="1400" dirty="0" err="1">
                <a:solidFill>
                  <a:srgbClr val="474747"/>
                </a:solidFill>
              </a:rPr>
              <a:t>"@en</a:t>
            </a:r>
            <a:r>
              <a:rPr lang="en-US" sz="1400" dirty="0">
                <a:solidFill>
                  <a:srgbClr val="474747"/>
                </a:solidFill>
              </a:rPr>
              <a:t> ;</a:t>
            </a:r>
          </a:p>
          <a:p>
            <a:pPr marL="30480" indent="0">
              <a:buNone/>
            </a:pPr>
            <a:endParaRPr lang="en-US" sz="1300" dirty="0"/>
          </a:p>
        </p:txBody>
      </p:sp>
      <p:sp>
        <p:nvSpPr>
          <p:cNvPr id="7" name="Content Placeholder 6"/>
          <p:cNvSpPr>
            <a:spLocks noGrp="1"/>
          </p:cNvSpPr>
          <p:nvPr>
            <p:ph sz="quarter" idx="4"/>
          </p:nvPr>
        </p:nvSpPr>
        <p:spPr>
          <a:xfrm>
            <a:off x="4771565" y="1452163"/>
            <a:ext cx="4078514" cy="3032250"/>
          </a:xfrm>
          <a:ln>
            <a:solidFill>
              <a:schemeClr val="accent3"/>
            </a:solidFill>
          </a:ln>
        </p:spPr>
        <p:txBody>
          <a:bodyPr>
            <a:noAutofit/>
          </a:bodyPr>
          <a:lstStyle/>
          <a:p>
            <a:pPr marL="30480" indent="0">
              <a:buNone/>
            </a:pPr>
            <a:r>
              <a:rPr lang="en-US" sz="1300" dirty="0" err="1"/>
              <a:t>skos:prefLabel</a:t>
            </a:r>
            <a:r>
              <a:rPr lang="en-US" sz="1300" dirty="0"/>
              <a:t> "</a:t>
            </a:r>
            <a:r>
              <a:rPr lang="en-US" sz="1300" b="1" dirty="0"/>
              <a:t>last </a:t>
            </a:r>
            <a:r>
              <a:rPr lang="en-US" sz="1300" b="1" dirty="0" err="1"/>
              <a:t>longer</a:t>
            </a:r>
            <a:r>
              <a:rPr lang="en-US" sz="1300" dirty="0" err="1"/>
              <a:t>"@en</a:t>
            </a:r>
            <a:r>
              <a:rPr lang="en-US" sz="1300" dirty="0"/>
              <a:t> ;</a:t>
            </a:r>
          </a:p>
          <a:p>
            <a:pPr marL="30480" indent="0">
              <a:buNone/>
            </a:pPr>
            <a:r>
              <a:rPr lang="en-US" sz="1300" dirty="0" err="1"/>
              <a:t>skos:altLabel</a:t>
            </a:r>
            <a:r>
              <a:rPr lang="en-US" sz="1300" dirty="0"/>
              <a:t> "</a:t>
            </a:r>
            <a:r>
              <a:rPr lang="en-US" sz="1300" b="1" dirty="0"/>
              <a:t>longer </a:t>
            </a:r>
            <a:r>
              <a:rPr lang="en-US" sz="1300" b="1" dirty="0" err="1"/>
              <a:t>lasting</a:t>
            </a:r>
            <a:r>
              <a:rPr lang="en-US" sz="1300" dirty="0" err="1"/>
              <a:t>"@en</a:t>
            </a:r>
            <a:r>
              <a:rPr lang="en-US" sz="1300" dirty="0"/>
              <a:t> ;</a:t>
            </a:r>
          </a:p>
          <a:p>
            <a:pPr marL="30480" indent="0">
              <a:buNone/>
            </a:pPr>
            <a:endParaRPr lang="en-US" sz="1300" dirty="0"/>
          </a:p>
          <a:p>
            <a:pPr marL="30480" indent="0">
              <a:buNone/>
            </a:pPr>
            <a:r>
              <a:rPr lang="en-US" sz="1300" dirty="0" err="1"/>
              <a:t>skos:prefLabel</a:t>
            </a:r>
            <a:r>
              <a:rPr lang="en-US" sz="1300" dirty="0"/>
              <a:t> "</a:t>
            </a:r>
            <a:r>
              <a:rPr lang="en-US" sz="1300" b="1" dirty="0"/>
              <a:t>was </a:t>
            </a:r>
            <a:r>
              <a:rPr lang="en-US" sz="1300" b="1" dirty="0" err="1"/>
              <a:t>uploaded</a:t>
            </a:r>
            <a:r>
              <a:rPr lang="en-US" sz="1300" dirty="0" err="1"/>
              <a:t>"@en</a:t>
            </a:r>
            <a:r>
              <a:rPr lang="en-US" sz="1300" dirty="0"/>
              <a:t> ;</a:t>
            </a:r>
          </a:p>
          <a:p>
            <a:pPr marL="30480" indent="0">
              <a:buNone/>
            </a:pPr>
            <a:r>
              <a:rPr lang="en-US" sz="1300" dirty="0" err="1"/>
              <a:t>skos:altLabel</a:t>
            </a:r>
            <a:r>
              <a:rPr lang="en-US" sz="1300" dirty="0"/>
              <a:t> "</a:t>
            </a:r>
            <a:r>
              <a:rPr lang="en-US" sz="1300" b="1" dirty="0"/>
              <a:t>is that we can </a:t>
            </a:r>
            <a:r>
              <a:rPr lang="en-US" sz="1300" b="1" dirty="0" err="1"/>
              <a:t>upload</a:t>
            </a:r>
            <a:r>
              <a:rPr lang="en-US" sz="1300" dirty="0" err="1"/>
              <a:t>"@en</a:t>
            </a:r>
            <a:r>
              <a:rPr lang="en-US" sz="1300" dirty="0"/>
              <a:t> ;</a:t>
            </a:r>
          </a:p>
          <a:p>
            <a:pPr marL="30480" indent="0">
              <a:buNone/>
            </a:pPr>
            <a:endParaRPr lang="en-US" sz="1300" dirty="0"/>
          </a:p>
          <a:p>
            <a:pPr marL="30480" indent="0">
              <a:buNone/>
            </a:pPr>
            <a:r>
              <a:rPr lang="en-US" sz="1300" dirty="0" err="1"/>
              <a:t>skos:prefLabel</a:t>
            </a:r>
            <a:r>
              <a:rPr lang="en-US" sz="1300" dirty="0"/>
              <a:t> "</a:t>
            </a:r>
            <a:r>
              <a:rPr lang="en-US" sz="1300" b="1" dirty="0"/>
              <a:t>woke up </a:t>
            </a:r>
            <a:r>
              <a:rPr lang="en-US" sz="1300" b="1" dirty="0" err="1"/>
              <a:t>early</a:t>
            </a:r>
            <a:r>
              <a:rPr lang="en-US" sz="1300" dirty="0" err="1"/>
              <a:t>"@en</a:t>
            </a:r>
            <a:r>
              <a:rPr lang="en-US" sz="1300" dirty="0"/>
              <a:t> ;</a:t>
            </a:r>
          </a:p>
          <a:p>
            <a:pPr marL="30480" indent="0">
              <a:buNone/>
            </a:pPr>
            <a:r>
              <a:rPr lang="en-US" sz="1300" dirty="0" err="1"/>
              <a:t>skos:altLabel</a:t>
            </a:r>
            <a:r>
              <a:rPr lang="en-US" sz="1300" dirty="0"/>
              <a:t> "</a:t>
            </a:r>
            <a:r>
              <a:rPr lang="en-US" sz="1300" b="1" dirty="0"/>
              <a:t>woke us all up </a:t>
            </a:r>
            <a:r>
              <a:rPr lang="en-US" sz="1300" b="1" dirty="0" err="1"/>
              <a:t>early</a:t>
            </a:r>
            <a:r>
              <a:rPr lang="en-US" sz="1300" dirty="0" err="1"/>
              <a:t>"@en</a:t>
            </a:r>
            <a:r>
              <a:rPr lang="en-US" sz="1300" dirty="0"/>
              <a:t> ;</a:t>
            </a:r>
          </a:p>
          <a:p>
            <a:pPr marL="30480" indent="0">
              <a:buNone/>
            </a:pPr>
            <a:endParaRPr lang="en-US" sz="1300" dirty="0"/>
          </a:p>
          <a:p>
            <a:pPr marL="30480" indent="0">
              <a:buNone/>
            </a:pPr>
            <a:r>
              <a:rPr lang="en-US" sz="1300" dirty="0" err="1"/>
              <a:t>skos:prefLabel</a:t>
            </a:r>
            <a:r>
              <a:rPr lang="en-US" sz="1300" dirty="0"/>
              <a:t> "</a:t>
            </a:r>
            <a:r>
              <a:rPr lang="en-US" sz="1300" b="1" dirty="0"/>
              <a:t>so you </a:t>
            </a:r>
            <a:r>
              <a:rPr lang="en-US" sz="1300" b="1" dirty="0" err="1"/>
              <a:t>see</a:t>
            </a:r>
            <a:r>
              <a:rPr lang="en-US" sz="1300" dirty="0" err="1"/>
              <a:t>"@en</a:t>
            </a:r>
            <a:r>
              <a:rPr lang="en-US" sz="1300" dirty="0"/>
              <a:t> ;</a:t>
            </a:r>
          </a:p>
          <a:p>
            <a:pPr marL="30480" indent="0">
              <a:buNone/>
            </a:pPr>
            <a:r>
              <a:rPr lang="en-US" sz="1300" dirty="0" err="1"/>
              <a:t>skos:altLabel</a:t>
            </a:r>
            <a:r>
              <a:rPr lang="en-US" sz="1300" dirty="0"/>
              <a:t> "</a:t>
            </a:r>
            <a:r>
              <a:rPr lang="en-US" sz="1300" b="1" dirty="0"/>
              <a:t>so when you </a:t>
            </a:r>
            <a:r>
              <a:rPr lang="en-US" sz="1300" b="1" dirty="0" err="1"/>
              <a:t>see</a:t>
            </a:r>
            <a:r>
              <a:rPr lang="en-US" sz="1300" dirty="0" err="1"/>
              <a:t>"@en</a:t>
            </a:r>
            <a:r>
              <a:rPr lang="en-US" sz="1300" dirty="0"/>
              <a:t> ;</a:t>
            </a:r>
          </a:p>
          <a:p>
            <a:pPr marL="30480" indent="0">
              <a:buNone/>
            </a:pPr>
            <a:r>
              <a:rPr lang="en-US" sz="1300" dirty="0" err="1"/>
              <a:t>skos:altLabel</a:t>
            </a:r>
            <a:r>
              <a:rPr lang="en-US" sz="1300" dirty="0"/>
              <a:t> "</a:t>
            </a:r>
            <a:r>
              <a:rPr lang="en-US" sz="1300" b="1" dirty="0"/>
              <a:t>so you can </a:t>
            </a:r>
            <a:r>
              <a:rPr lang="en-US" sz="1300" b="1" dirty="0" err="1"/>
              <a:t>see</a:t>
            </a:r>
            <a:r>
              <a:rPr lang="en-US" sz="1300" dirty="0" err="1"/>
              <a:t>"@en</a:t>
            </a:r>
            <a:r>
              <a:rPr lang="en-US" sz="1300" dirty="0"/>
              <a:t> ;</a:t>
            </a:r>
          </a:p>
        </p:txBody>
      </p:sp>
      <p:sp>
        <p:nvSpPr>
          <p:cNvPr id="4" name="Text Placeholder 3"/>
          <p:cNvSpPr>
            <a:spLocks noGrp="1"/>
          </p:cNvSpPr>
          <p:nvPr>
            <p:ph type="body" sz="quarter" idx="1"/>
          </p:nvPr>
        </p:nvSpPr>
        <p:spPr>
          <a:xfrm>
            <a:off x="400949" y="937813"/>
            <a:ext cx="4189186" cy="480060"/>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Concepts (Noun Phrases)</a:t>
            </a:r>
          </a:p>
        </p:txBody>
      </p:sp>
      <p:sp>
        <p:nvSpPr>
          <p:cNvPr id="6" name="Text Placeholder 5"/>
          <p:cNvSpPr>
            <a:spLocks noGrp="1"/>
          </p:cNvSpPr>
          <p:nvPr>
            <p:ph type="body" sz="quarter" idx="3"/>
          </p:nvPr>
        </p:nvSpPr>
        <p:spPr>
          <a:xfrm>
            <a:off x="4771565" y="937813"/>
            <a:ext cx="4078514"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t>Predicates (Narrow Verb Phrases)</a:t>
            </a:r>
          </a:p>
        </p:txBody>
      </p:sp>
    </p:spTree>
    <p:extLst>
      <p:ext uri="{BB962C8B-B14F-4D97-AF65-F5344CB8AC3E}">
        <p14:creationId xmlns:p14="http://schemas.microsoft.com/office/powerpoint/2010/main" val="418485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Showdown! Top 20 from the example corpus</a:t>
            </a:r>
          </a:p>
        </p:txBody>
      </p:sp>
      <p:sp>
        <p:nvSpPr>
          <p:cNvPr id="6" name="Content Placeholder 5"/>
          <p:cNvSpPr>
            <a:spLocks noGrp="1"/>
          </p:cNvSpPr>
          <p:nvPr>
            <p:ph sz="half" idx="1"/>
          </p:nvPr>
        </p:nvSpPr>
        <p:spPr>
          <a:xfrm>
            <a:off x="1773368" y="1358870"/>
            <a:ext cx="1976166" cy="3143859"/>
          </a:xfrm>
          <a:ln>
            <a:solidFill>
              <a:schemeClr val="tx1"/>
            </a:solidFill>
          </a:ln>
        </p:spPr>
        <p:txBody>
          <a:bodyPr>
            <a:normAutofit fontScale="47500" lnSpcReduction="20000"/>
          </a:bodyPr>
          <a:lstStyle/>
          <a:p>
            <a:pPr marL="30480" indent="0">
              <a:buNone/>
            </a:pPr>
            <a:r>
              <a:rPr lang="en-US" dirty="0"/>
              <a:t>trek </a:t>
            </a:r>
            <a:r>
              <a:rPr lang="en-US" dirty="0" err="1"/>
              <a:t>holodeck</a:t>
            </a:r>
            <a:endParaRPr lang="en-US" dirty="0"/>
          </a:p>
          <a:p>
            <a:pPr marL="30480" indent="0">
              <a:buNone/>
            </a:pPr>
            <a:r>
              <a:rPr lang="en-US" dirty="0" err="1"/>
              <a:t>hồ</a:t>
            </a:r>
            <a:r>
              <a:rPr lang="en-US" dirty="0"/>
              <a:t> </a:t>
            </a:r>
            <a:r>
              <a:rPr lang="en-US" dirty="0" err="1"/>
              <a:t>chí</a:t>
            </a:r>
            <a:r>
              <a:rPr lang="en-US" dirty="0"/>
              <a:t> minh</a:t>
            </a:r>
          </a:p>
          <a:p>
            <a:pPr marL="30480" indent="0">
              <a:buNone/>
            </a:pPr>
            <a:r>
              <a:rPr lang="en-US" dirty="0"/>
              <a:t>premium </a:t>
            </a:r>
            <a:r>
              <a:rPr lang="en-US" dirty="0" err="1"/>
              <a:t>unsanded</a:t>
            </a:r>
            <a:r>
              <a:rPr lang="en-US" dirty="0"/>
              <a:t> grout</a:t>
            </a:r>
          </a:p>
          <a:p>
            <a:pPr marL="30480" indent="0">
              <a:buNone/>
            </a:pPr>
            <a:r>
              <a:rPr lang="en-US" dirty="0"/>
              <a:t>prank bubble gum</a:t>
            </a:r>
          </a:p>
          <a:p>
            <a:pPr marL="30480" indent="0">
              <a:buNone/>
            </a:pPr>
            <a:r>
              <a:rPr lang="en-US" dirty="0"/>
              <a:t>weird art film</a:t>
            </a:r>
          </a:p>
          <a:p>
            <a:pPr marL="30480" indent="0">
              <a:buNone/>
            </a:pPr>
            <a:r>
              <a:rPr lang="en-US" dirty="0"/>
              <a:t>dog catcher law</a:t>
            </a:r>
          </a:p>
          <a:p>
            <a:pPr marL="30480" indent="0">
              <a:buNone/>
            </a:pPr>
            <a:r>
              <a:rPr lang="en-US" dirty="0"/>
              <a:t>latent semantic analysis</a:t>
            </a:r>
          </a:p>
          <a:p>
            <a:pPr marL="30480" indent="0">
              <a:buNone/>
            </a:pPr>
            <a:r>
              <a:rPr lang="en-US" dirty="0"/>
              <a:t>open source connections</a:t>
            </a:r>
          </a:p>
          <a:p>
            <a:pPr marL="30480" indent="0">
              <a:buNone/>
            </a:pPr>
            <a:r>
              <a:rPr lang="en-US" dirty="0" err="1"/>
              <a:t>tf</a:t>
            </a:r>
            <a:r>
              <a:rPr lang="en-US" dirty="0"/>
              <a:t>*</a:t>
            </a:r>
            <a:r>
              <a:rPr lang="en-US" dirty="0" err="1"/>
              <a:t>idf</a:t>
            </a:r>
            <a:r>
              <a:rPr lang="en-US" dirty="0"/>
              <a:t> score</a:t>
            </a:r>
          </a:p>
          <a:p>
            <a:pPr marL="30480" indent="0">
              <a:buNone/>
            </a:pPr>
            <a:r>
              <a:rPr lang="en-US" dirty="0"/>
              <a:t>probabilistic information retrieval</a:t>
            </a:r>
          </a:p>
          <a:p>
            <a:pPr marL="30480" indent="0">
              <a:buNone/>
            </a:pPr>
            <a:r>
              <a:rPr lang="en-US" dirty="0"/>
              <a:t>open source solutions</a:t>
            </a:r>
          </a:p>
          <a:p>
            <a:pPr marL="30480" indent="0">
              <a:buNone/>
            </a:pPr>
            <a:r>
              <a:rPr lang="en-US" dirty="0"/>
              <a:t>open source search</a:t>
            </a:r>
          </a:p>
          <a:p>
            <a:pPr marL="30480" indent="0">
              <a:buNone/>
            </a:pPr>
            <a:r>
              <a:rPr lang="en-US" dirty="0"/>
              <a:t>inverse document frequency</a:t>
            </a:r>
          </a:p>
          <a:p>
            <a:pPr marL="30480" indent="0">
              <a:buNone/>
            </a:pPr>
            <a:r>
              <a:rPr lang="en-US" dirty="0"/>
              <a:t>open source software</a:t>
            </a:r>
          </a:p>
          <a:p>
            <a:pPr marL="30480" indent="0">
              <a:buNone/>
            </a:pPr>
            <a:r>
              <a:rPr lang="en-US" dirty="0"/>
              <a:t>open source community</a:t>
            </a:r>
          </a:p>
          <a:p>
            <a:pPr marL="30480" indent="0">
              <a:buNone/>
            </a:pPr>
            <a:r>
              <a:rPr lang="en-US" dirty="0" err="1"/>
              <a:t>google</a:t>
            </a:r>
            <a:r>
              <a:rPr lang="en-US" dirty="0"/>
              <a:t> search appliance</a:t>
            </a:r>
          </a:p>
          <a:p>
            <a:pPr marL="30480" indent="0">
              <a:buNone/>
            </a:pPr>
            <a:r>
              <a:rPr lang="en-US" dirty="0"/>
              <a:t>test driven relevancy</a:t>
            </a:r>
          </a:p>
          <a:p>
            <a:pPr marL="30480" indent="0">
              <a:buNone/>
            </a:pPr>
            <a:r>
              <a:rPr lang="en-US" dirty="0"/>
              <a:t>social networking sites</a:t>
            </a:r>
          </a:p>
          <a:p>
            <a:pPr marL="30480" indent="0">
              <a:buNone/>
            </a:pPr>
            <a:r>
              <a:rPr lang="en-US" dirty="0"/>
              <a:t>semantic web technologies</a:t>
            </a:r>
          </a:p>
          <a:p>
            <a:pPr marL="30480" indent="0">
              <a:buNone/>
            </a:pPr>
            <a:r>
              <a:rPr lang="en-US" dirty="0"/>
              <a:t>open source projects</a:t>
            </a:r>
          </a:p>
        </p:txBody>
      </p:sp>
      <p:sp>
        <p:nvSpPr>
          <p:cNvPr id="7" name="Content Placeholder 6"/>
          <p:cNvSpPr>
            <a:spLocks noGrp="1"/>
          </p:cNvSpPr>
          <p:nvPr>
            <p:ph sz="half" idx="2"/>
          </p:nvPr>
        </p:nvSpPr>
        <p:spPr>
          <a:xfrm>
            <a:off x="5703333" y="1358870"/>
            <a:ext cx="1367659" cy="3143859"/>
          </a:xfrm>
          <a:ln>
            <a:solidFill>
              <a:srgbClr val="007AC3"/>
            </a:solidFill>
          </a:ln>
        </p:spPr>
        <p:txBody>
          <a:bodyPr>
            <a:normAutofit fontScale="47500" lnSpcReduction="20000"/>
          </a:bodyPr>
          <a:lstStyle/>
          <a:p>
            <a:pPr marL="30480" indent="0">
              <a:buNone/>
            </a:pPr>
            <a:r>
              <a:rPr lang="en-US" dirty="0"/>
              <a:t>search</a:t>
            </a:r>
          </a:p>
          <a:p>
            <a:pPr marL="30480" indent="0">
              <a:buNone/>
            </a:pPr>
            <a:r>
              <a:rPr lang="en-US" dirty="0" err="1"/>
              <a:t>solr</a:t>
            </a:r>
            <a:endParaRPr lang="en-US" dirty="0"/>
          </a:p>
          <a:p>
            <a:pPr marL="30480" indent="0">
              <a:buNone/>
            </a:pPr>
            <a:r>
              <a:rPr lang="en-US" dirty="0"/>
              <a:t>query</a:t>
            </a:r>
          </a:p>
          <a:p>
            <a:pPr marL="30480" indent="0">
              <a:buNone/>
            </a:pPr>
            <a:r>
              <a:rPr lang="en-US" dirty="0"/>
              <a:t>user</a:t>
            </a:r>
          </a:p>
          <a:p>
            <a:pPr marL="30480" indent="0">
              <a:buNone/>
            </a:pPr>
            <a:r>
              <a:rPr lang="en-US" dirty="0"/>
              <a:t>data</a:t>
            </a:r>
          </a:p>
          <a:p>
            <a:pPr marL="30480" indent="0">
              <a:buNone/>
            </a:pPr>
            <a:r>
              <a:rPr lang="en-US" dirty="0"/>
              <a:t>document</a:t>
            </a:r>
          </a:p>
          <a:p>
            <a:pPr marL="30480" indent="0">
              <a:buNone/>
            </a:pPr>
            <a:r>
              <a:rPr lang="en-US" dirty="0"/>
              <a:t>result</a:t>
            </a:r>
          </a:p>
          <a:p>
            <a:pPr marL="30480" indent="0">
              <a:buNone/>
            </a:pPr>
            <a:r>
              <a:rPr lang="en-US" dirty="0"/>
              <a:t>time</a:t>
            </a:r>
          </a:p>
          <a:p>
            <a:pPr marL="30480" indent="0">
              <a:buNone/>
            </a:pPr>
            <a:r>
              <a:rPr lang="en-US" dirty="0"/>
              <a:t>use</a:t>
            </a:r>
          </a:p>
          <a:p>
            <a:pPr marL="30480" indent="0">
              <a:buNone/>
            </a:pPr>
            <a:r>
              <a:rPr lang="en-US" dirty="0"/>
              <a:t>work</a:t>
            </a:r>
          </a:p>
          <a:p>
            <a:pPr marL="30480" indent="0">
              <a:buNone/>
            </a:pPr>
            <a:r>
              <a:rPr lang="en-US" dirty="0"/>
              <a:t>field</a:t>
            </a:r>
          </a:p>
          <a:p>
            <a:pPr marL="30480" indent="0">
              <a:buNone/>
            </a:pPr>
            <a:r>
              <a:rPr lang="en-US" dirty="0"/>
              <a:t>project</a:t>
            </a:r>
          </a:p>
          <a:p>
            <a:pPr marL="30480" indent="0">
              <a:buNone/>
            </a:pPr>
            <a:r>
              <a:rPr lang="en-US" dirty="0"/>
              <a:t>name</a:t>
            </a:r>
          </a:p>
          <a:p>
            <a:pPr marL="30480" indent="0">
              <a:buNone/>
            </a:pPr>
            <a:r>
              <a:rPr lang="en-US" dirty="0"/>
              <a:t>example</a:t>
            </a:r>
          </a:p>
          <a:p>
            <a:pPr marL="30480" indent="0">
              <a:buNone/>
            </a:pPr>
            <a:r>
              <a:rPr lang="en-US" dirty="0"/>
              <a:t>term</a:t>
            </a:r>
          </a:p>
          <a:p>
            <a:pPr marL="30480" indent="0">
              <a:buNone/>
            </a:pPr>
            <a:r>
              <a:rPr lang="en-US" dirty="0"/>
              <a:t>need</a:t>
            </a:r>
          </a:p>
          <a:p>
            <a:pPr marL="30480" indent="0">
              <a:buNone/>
            </a:pPr>
            <a:r>
              <a:rPr lang="en-US" dirty="0"/>
              <a:t>way</a:t>
            </a:r>
          </a:p>
          <a:p>
            <a:pPr marL="30480" indent="0">
              <a:buNone/>
            </a:pPr>
            <a:r>
              <a:rPr lang="en-US" dirty="0"/>
              <a:t>code</a:t>
            </a:r>
          </a:p>
          <a:p>
            <a:pPr marL="30480" indent="0">
              <a:buNone/>
            </a:pPr>
            <a:r>
              <a:rPr lang="en-US" dirty="0"/>
              <a:t>problem</a:t>
            </a:r>
          </a:p>
          <a:p>
            <a:pPr marL="30480" indent="0">
              <a:buNone/>
            </a:pPr>
            <a:r>
              <a:rPr lang="en-US" dirty="0"/>
              <a:t>thing</a:t>
            </a:r>
          </a:p>
        </p:txBody>
      </p:sp>
      <p:sp>
        <p:nvSpPr>
          <p:cNvPr id="8" name="Content Placeholder 6"/>
          <p:cNvSpPr txBox="1">
            <a:spLocks/>
          </p:cNvSpPr>
          <p:nvPr/>
        </p:nvSpPr>
        <p:spPr>
          <a:xfrm>
            <a:off x="7187870" y="1358870"/>
            <a:ext cx="1739230" cy="3143859"/>
          </a:xfrm>
          <a:prstGeom prst="rect">
            <a:avLst/>
          </a:prstGeom>
          <a:ln>
            <a:solidFill>
              <a:srgbClr val="007AC3"/>
            </a:solidFill>
          </a:ln>
        </p:spPr>
        <p:txBody>
          <a:bodyPr vert="horz" lIns="91440" tIns="45720" rIns="91440" bIns="45720" rtlCol="0">
            <a:normAutofit fontScale="47500" lnSpcReduction="20000"/>
          </a:bodyPr>
          <a:lst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14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18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18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30480" indent="0">
              <a:buNone/>
            </a:pPr>
            <a:r>
              <a:rPr lang="en-US" dirty="0"/>
              <a:t>search engine</a:t>
            </a:r>
          </a:p>
          <a:p>
            <a:pPr marL="30480" indent="0">
              <a:buNone/>
            </a:pPr>
            <a:r>
              <a:rPr lang="en-US" dirty="0"/>
              <a:t>search results</a:t>
            </a:r>
          </a:p>
          <a:p>
            <a:pPr marL="30480" indent="0">
              <a:buNone/>
            </a:pPr>
            <a:r>
              <a:rPr lang="en-US" dirty="0" err="1"/>
              <a:t>opensource</a:t>
            </a:r>
            <a:r>
              <a:rPr lang="en-US" dirty="0"/>
              <a:t> connections</a:t>
            </a:r>
          </a:p>
          <a:p>
            <a:pPr marL="30480" indent="0">
              <a:buNone/>
            </a:pPr>
            <a:r>
              <a:rPr lang="en-US" dirty="0"/>
              <a:t>otherness words</a:t>
            </a:r>
          </a:p>
          <a:p>
            <a:pPr marL="30480" indent="0">
              <a:buNone/>
            </a:pPr>
            <a:r>
              <a:rPr lang="en-US" dirty="0"/>
              <a:t>open source</a:t>
            </a:r>
          </a:p>
          <a:p>
            <a:pPr marL="30480" indent="0">
              <a:buNone/>
            </a:pPr>
            <a:r>
              <a:rPr lang="en-US" dirty="0"/>
              <a:t>search relevance</a:t>
            </a:r>
          </a:p>
          <a:p>
            <a:pPr marL="30480" indent="0">
              <a:buNone/>
            </a:pPr>
            <a:r>
              <a:rPr lang="en-US" dirty="0"/>
              <a:t>use case</a:t>
            </a:r>
          </a:p>
          <a:p>
            <a:pPr marL="30480" indent="0">
              <a:buNone/>
            </a:pPr>
            <a:r>
              <a:rPr lang="en-US" dirty="0"/>
              <a:t>search terms</a:t>
            </a:r>
          </a:p>
          <a:p>
            <a:pPr marL="30480" indent="0">
              <a:buNone/>
            </a:pPr>
            <a:r>
              <a:rPr lang="en-US" dirty="0"/>
              <a:t>frequencies for all four terms</a:t>
            </a:r>
          </a:p>
          <a:p>
            <a:pPr marL="30480" indent="0">
              <a:buNone/>
            </a:pPr>
            <a:r>
              <a:rPr lang="en-US" dirty="0"/>
              <a:t>blog post</a:t>
            </a:r>
          </a:p>
          <a:p>
            <a:pPr marL="30480" indent="0">
              <a:buNone/>
            </a:pPr>
            <a:r>
              <a:rPr lang="en-US" dirty="0" err="1"/>
              <a:t>solr</a:t>
            </a:r>
            <a:r>
              <a:rPr lang="en-US" dirty="0"/>
              <a:t> or </a:t>
            </a:r>
            <a:r>
              <a:rPr lang="en-US" dirty="0" err="1"/>
              <a:t>elasticsearch</a:t>
            </a:r>
            <a:endParaRPr lang="en-US" dirty="0"/>
          </a:p>
          <a:p>
            <a:pPr marL="30480" indent="0">
              <a:buNone/>
            </a:pPr>
            <a:r>
              <a:rPr lang="en-US" dirty="0"/>
              <a:t>visual studio</a:t>
            </a:r>
          </a:p>
          <a:p>
            <a:pPr marL="30480" indent="0">
              <a:buNone/>
            </a:pPr>
            <a:r>
              <a:rPr lang="en-US" dirty="0"/>
              <a:t>document frequency</a:t>
            </a:r>
          </a:p>
          <a:p>
            <a:pPr marL="30480" indent="0">
              <a:buNone/>
            </a:pPr>
            <a:r>
              <a:rPr lang="en-US" dirty="0"/>
              <a:t>otherness hand</a:t>
            </a:r>
          </a:p>
          <a:p>
            <a:pPr marL="30480" indent="0">
              <a:buNone/>
            </a:pPr>
            <a:r>
              <a:rPr lang="en-US" dirty="0"/>
              <a:t>dependencies downloading</a:t>
            </a:r>
          </a:p>
          <a:p>
            <a:pPr marL="30480" indent="0">
              <a:buNone/>
            </a:pPr>
            <a:r>
              <a:rPr lang="en-US" dirty="0"/>
              <a:t>query time</a:t>
            </a:r>
          </a:p>
          <a:p>
            <a:pPr marL="30480" indent="0">
              <a:buNone/>
            </a:pPr>
            <a:r>
              <a:rPr lang="en-US" dirty="0"/>
              <a:t>Eric Pugh</a:t>
            </a:r>
          </a:p>
          <a:p>
            <a:pPr marL="30480" indent="0">
              <a:buNone/>
            </a:pPr>
            <a:r>
              <a:rPr lang="en-US" dirty="0"/>
              <a:t>recommendation systems</a:t>
            </a:r>
          </a:p>
          <a:p>
            <a:pPr marL="30480" indent="0">
              <a:buNone/>
            </a:pPr>
            <a:r>
              <a:rPr lang="en-US" dirty="0"/>
              <a:t>title field</a:t>
            </a:r>
          </a:p>
          <a:p>
            <a:pPr marL="30480" indent="0">
              <a:buNone/>
            </a:pPr>
            <a:r>
              <a:rPr lang="en-US" dirty="0"/>
              <a:t>big data</a:t>
            </a:r>
          </a:p>
        </p:txBody>
      </p:sp>
      <p:sp>
        <p:nvSpPr>
          <p:cNvPr id="9" name="TextBox 8"/>
          <p:cNvSpPr txBox="1"/>
          <p:nvPr/>
        </p:nvSpPr>
        <p:spPr>
          <a:xfrm>
            <a:off x="1773368" y="929250"/>
            <a:ext cx="1976166"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t>RAKE</a:t>
            </a:r>
          </a:p>
        </p:txBody>
      </p:sp>
      <p:sp>
        <p:nvSpPr>
          <p:cNvPr id="10" name="TextBox 9"/>
          <p:cNvSpPr txBox="1"/>
          <p:nvPr/>
        </p:nvSpPr>
        <p:spPr>
          <a:xfrm>
            <a:off x="5719233" y="929250"/>
            <a:ext cx="136021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dirty="0"/>
              <a:t>Topia</a:t>
            </a:r>
          </a:p>
        </p:txBody>
      </p:sp>
      <p:sp>
        <p:nvSpPr>
          <p:cNvPr id="11" name="TextBox 10"/>
          <p:cNvSpPr txBox="1"/>
          <p:nvPr/>
        </p:nvSpPr>
        <p:spPr>
          <a:xfrm>
            <a:off x="7202780" y="929250"/>
            <a:ext cx="172976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Skipchunk</a:t>
            </a:r>
          </a:p>
        </p:txBody>
      </p:sp>
      <p:sp>
        <p:nvSpPr>
          <p:cNvPr id="12" name="Content Placeholder 5"/>
          <p:cNvSpPr txBox="1">
            <a:spLocks/>
          </p:cNvSpPr>
          <p:nvPr/>
        </p:nvSpPr>
        <p:spPr>
          <a:xfrm>
            <a:off x="3864987" y="1358870"/>
            <a:ext cx="1696252" cy="3143859"/>
          </a:xfrm>
          <a:prstGeom prst="rect">
            <a:avLst/>
          </a:prstGeom>
          <a:ln>
            <a:solidFill>
              <a:schemeClr val="tx1"/>
            </a:solidFill>
          </a:ln>
        </p:spPr>
        <p:txBody>
          <a:bodyPr vert="horz" lIns="91440" tIns="45720" rIns="91440" bIns="45720" rtlCol="0">
            <a:noAutofit/>
          </a:bodyPr>
          <a:lst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14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18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18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30480" indent="0">
              <a:lnSpc>
                <a:spcPct val="80000"/>
              </a:lnSpc>
              <a:buNone/>
            </a:pPr>
            <a:r>
              <a:rPr lang="en-US" sz="1000" dirty="0" err="1"/>
              <a:t>solr</a:t>
            </a:r>
            <a:r>
              <a:rPr lang="en-US" sz="1000" dirty="0"/>
              <a:t> </a:t>
            </a:r>
          </a:p>
          <a:p>
            <a:pPr marL="30480" indent="0">
              <a:lnSpc>
                <a:spcPct val="80000"/>
              </a:lnSpc>
              <a:buNone/>
            </a:pPr>
            <a:r>
              <a:rPr lang="en-US" sz="1000" dirty="0" err="1"/>
              <a:t>ve</a:t>
            </a:r>
            <a:r>
              <a:rPr lang="en-US" sz="1000" dirty="0"/>
              <a:t> </a:t>
            </a:r>
          </a:p>
          <a:p>
            <a:pPr marL="30480" indent="0">
              <a:lnSpc>
                <a:spcPct val="80000"/>
              </a:lnSpc>
              <a:buNone/>
            </a:pPr>
            <a:r>
              <a:rPr lang="en-US" sz="1000" dirty="0"/>
              <a:t>machine learning </a:t>
            </a:r>
          </a:p>
          <a:p>
            <a:pPr marL="30480" indent="0">
              <a:lnSpc>
                <a:spcPct val="80000"/>
              </a:lnSpc>
              <a:buNone/>
            </a:pPr>
            <a:r>
              <a:rPr lang="en-US" sz="1000" dirty="0"/>
              <a:t>filtering that information </a:t>
            </a:r>
          </a:p>
          <a:p>
            <a:pPr marL="30480" indent="0">
              <a:lnSpc>
                <a:spcPct val="80000"/>
              </a:lnSpc>
              <a:buNone/>
            </a:pPr>
            <a:r>
              <a:rPr lang="en-US" sz="1000" dirty="0"/>
              <a:t>ranking </a:t>
            </a:r>
          </a:p>
          <a:p>
            <a:pPr marL="30480" indent="0">
              <a:lnSpc>
                <a:spcPct val="80000"/>
              </a:lnSpc>
              <a:buNone/>
            </a:pPr>
            <a:r>
              <a:rPr lang="en-US" sz="1000" dirty="0"/>
              <a:t>training set </a:t>
            </a:r>
          </a:p>
          <a:p>
            <a:pPr marL="30480" indent="0">
              <a:lnSpc>
                <a:spcPct val="80000"/>
              </a:lnSpc>
              <a:buNone/>
            </a:pPr>
            <a:r>
              <a:rPr lang="en-US" sz="1000" dirty="0"/>
              <a:t>training data </a:t>
            </a:r>
          </a:p>
          <a:p>
            <a:pPr marL="30480" indent="0">
              <a:lnSpc>
                <a:spcPct val="80000"/>
              </a:lnSpc>
              <a:buNone/>
            </a:pPr>
            <a:r>
              <a:rPr lang="en-US" sz="1000" dirty="0"/>
              <a:t>providing information </a:t>
            </a:r>
          </a:p>
          <a:p>
            <a:pPr marL="30480" indent="0">
              <a:lnSpc>
                <a:spcPct val="80000"/>
              </a:lnSpc>
              <a:buNone/>
            </a:pPr>
            <a:r>
              <a:rPr lang="en-US" sz="1000" dirty="0"/>
              <a:t>retrieval systems </a:t>
            </a:r>
          </a:p>
          <a:p>
            <a:pPr marL="30480" indent="0">
              <a:lnSpc>
                <a:spcPct val="80000"/>
              </a:lnSpc>
              <a:buNone/>
            </a:pPr>
            <a:r>
              <a:rPr lang="en-US" sz="1000" dirty="0"/>
              <a:t>machine learning techniques </a:t>
            </a:r>
          </a:p>
          <a:p>
            <a:pPr marL="30480" indent="0">
              <a:lnSpc>
                <a:spcPct val="80000"/>
              </a:lnSpc>
              <a:buNone/>
            </a:pPr>
            <a:r>
              <a:rPr lang="en-US" sz="1000" dirty="0"/>
              <a:t>query with rankings </a:t>
            </a:r>
          </a:p>
          <a:p>
            <a:pPr marL="30480" indent="0">
              <a:lnSpc>
                <a:spcPct val="80000"/>
              </a:lnSpc>
              <a:buNone/>
            </a:pPr>
            <a:r>
              <a:rPr lang="en-US" sz="1000" dirty="0"/>
              <a:t>cheat </a:t>
            </a:r>
          </a:p>
          <a:p>
            <a:pPr marL="30480" indent="0">
              <a:lnSpc>
                <a:spcPct val="80000"/>
              </a:lnSpc>
              <a:buNone/>
            </a:pPr>
            <a:r>
              <a:rPr lang="en-US" sz="1000" dirty="0"/>
              <a:t>installs </a:t>
            </a:r>
            <a:r>
              <a:rPr lang="en-US" sz="1000" dirty="0" err="1"/>
              <a:t>git</a:t>
            </a:r>
            <a:r>
              <a:rPr lang="en-US" sz="1000" dirty="0"/>
              <a:t> </a:t>
            </a:r>
          </a:p>
          <a:p>
            <a:pPr marL="30480" indent="0">
              <a:lnSpc>
                <a:spcPct val="80000"/>
              </a:lnSpc>
              <a:buNone/>
            </a:pPr>
            <a:r>
              <a:rPr lang="en-US" sz="1000" dirty="0"/>
              <a:t>extensive amounts </a:t>
            </a:r>
          </a:p>
          <a:p>
            <a:pPr marL="30480" indent="0">
              <a:lnSpc>
                <a:spcPct val="80000"/>
              </a:lnSpc>
              <a:buNone/>
            </a:pPr>
            <a:r>
              <a:rPr lang="en-US" sz="1000" dirty="0"/>
              <a:t>clean package </a:t>
            </a:r>
          </a:p>
          <a:p>
            <a:pPr marL="30480" indent="0">
              <a:lnSpc>
                <a:spcPct val="80000"/>
              </a:lnSpc>
              <a:buNone/>
            </a:pPr>
            <a:r>
              <a:rPr lang="en-US" sz="1000" dirty="0"/>
              <a:t>parent project </a:t>
            </a:r>
          </a:p>
          <a:p>
            <a:pPr marL="30480" indent="0">
              <a:lnSpc>
                <a:spcPct val="80000"/>
              </a:lnSpc>
              <a:buNone/>
            </a:pPr>
            <a:r>
              <a:rPr lang="en-US" sz="1000" dirty="0" err="1"/>
              <a:t>solr</a:t>
            </a:r>
            <a:r>
              <a:rPr lang="en-US" sz="1000" dirty="0"/>
              <a:t> 4.X </a:t>
            </a:r>
          </a:p>
          <a:p>
            <a:pPr marL="30480" indent="0">
              <a:lnSpc>
                <a:spcPct val="80000"/>
              </a:lnSpc>
              <a:buNone/>
            </a:pPr>
            <a:r>
              <a:rPr lang="en-US" sz="1000" dirty="0" err="1"/>
              <a:t>mvn</a:t>
            </a:r>
            <a:r>
              <a:rPr lang="en-US" sz="1000" dirty="0"/>
              <a:t> clean </a:t>
            </a:r>
          </a:p>
          <a:p>
            <a:pPr marL="30480" indent="0">
              <a:lnSpc>
                <a:spcPct val="80000"/>
              </a:lnSpc>
              <a:buNone/>
            </a:pPr>
            <a:r>
              <a:rPr lang="en-US" sz="1000" dirty="0"/>
              <a:t>custom relevancy </a:t>
            </a:r>
          </a:p>
          <a:p>
            <a:pPr marL="30480" indent="0">
              <a:lnSpc>
                <a:spcPct val="80000"/>
              </a:lnSpc>
              <a:buNone/>
            </a:pPr>
            <a:r>
              <a:rPr lang="en-US" sz="1000" dirty="0"/>
              <a:t>matches like </a:t>
            </a:r>
          </a:p>
        </p:txBody>
      </p:sp>
      <p:sp>
        <p:nvSpPr>
          <p:cNvPr id="13" name="TextBox 12"/>
          <p:cNvSpPr txBox="1"/>
          <p:nvPr/>
        </p:nvSpPr>
        <p:spPr>
          <a:xfrm>
            <a:off x="3864987" y="929250"/>
            <a:ext cx="1696252"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a:t>MAUI</a:t>
            </a:r>
          </a:p>
        </p:txBody>
      </p:sp>
      <p:sp>
        <p:nvSpPr>
          <p:cNvPr id="14" name="Content Placeholder 5"/>
          <p:cNvSpPr txBox="1">
            <a:spLocks/>
          </p:cNvSpPr>
          <p:nvPr/>
        </p:nvSpPr>
        <p:spPr>
          <a:xfrm>
            <a:off x="140531" y="1358870"/>
            <a:ext cx="1522431" cy="3143859"/>
          </a:xfrm>
          <a:prstGeom prst="rect">
            <a:avLst/>
          </a:prstGeom>
          <a:ln>
            <a:solidFill>
              <a:schemeClr val="tx1"/>
            </a:solidFill>
          </a:ln>
        </p:spPr>
        <p:txBody>
          <a:bodyPr vert="horz" lIns="91440" tIns="45720" rIns="91440" bIns="45720" rtlCol="0">
            <a:noAutofit/>
          </a:bodyPr>
          <a:lst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14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18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18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30480" indent="0">
              <a:lnSpc>
                <a:spcPct val="80000"/>
              </a:lnSpc>
              <a:buNone/>
            </a:pPr>
            <a:r>
              <a:rPr lang="en-US" sz="1000" dirty="0"/>
              <a:t>search</a:t>
            </a:r>
          </a:p>
          <a:p>
            <a:pPr marL="30480" indent="0">
              <a:lnSpc>
                <a:spcPct val="80000"/>
              </a:lnSpc>
              <a:buNone/>
            </a:pPr>
            <a:r>
              <a:rPr lang="en-US" sz="1000" dirty="0"/>
              <a:t>use</a:t>
            </a:r>
          </a:p>
          <a:p>
            <a:pPr marL="30480" indent="0">
              <a:lnSpc>
                <a:spcPct val="80000"/>
              </a:lnSpc>
              <a:buNone/>
            </a:pPr>
            <a:r>
              <a:rPr lang="en-US" sz="1000" dirty="0"/>
              <a:t>can</a:t>
            </a:r>
          </a:p>
          <a:p>
            <a:pPr marL="30480" indent="0">
              <a:lnSpc>
                <a:spcPct val="80000"/>
              </a:lnSpc>
              <a:buNone/>
            </a:pPr>
            <a:r>
              <a:rPr lang="en-US" sz="1000" dirty="0" err="1"/>
              <a:t>queri</a:t>
            </a:r>
            <a:endParaRPr lang="en-US" sz="1000" dirty="0"/>
          </a:p>
          <a:p>
            <a:pPr marL="30480" indent="0">
              <a:lnSpc>
                <a:spcPct val="80000"/>
              </a:lnSpc>
              <a:buNone/>
            </a:pPr>
            <a:r>
              <a:rPr lang="en-US" sz="1000" dirty="0"/>
              <a:t>open</a:t>
            </a:r>
          </a:p>
          <a:p>
            <a:pPr marL="30480" indent="0">
              <a:lnSpc>
                <a:spcPct val="80000"/>
              </a:lnSpc>
              <a:buNone/>
            </a:pPr>
            <a:r>
              <a:rPr lang="en-US" sz="1000" dirty="0" err="1"/>
              <a:t>sourc</a:t>
            </a:r>
            <a:endParaRPr lang="en-US" sz="1000" dirty="0"/>
          </a:p>
          <a:p>
            <a:pPr marL="30480" indent="0">
              <a:lnSpc>
                <a:spcPct val="80000"/>
              </a:lnSpc>
              <a:buNone/>
            </a:pPr>
            <a:r>
              <a:rPr lang="en-US" sz="1000" dirty="0"/>
              <a:t>data</a:t>
            </a:r>
          </a:p>
          <a:p>
            <a:pPr marL="30480" indent="0">
              <a:lnSpc>
                <a:spcPct val="80000"/>
              </a:lnSpc>
              <a:buNone/>
            </a:pPr>
            <a:r>
              <a:rPr lang="en-US" sz="1000" dirty="0" err="1"/>
              <a:t>solr</a:t>
            </a:r>
            <a:endParaRPr lang="en-US" sz="1000" dirty="0"/>
          </a:p>
          <a:p>
            <a:pPr marL="30480" indent="0">
              <a:lnSpc>
                <a:spcPct val="80000"/>
              </a:lnSpc>
              <a:buNone/>
            </a:pPr>
            <a:r>
              <a:rPr lang="en-US" sz="1000" dirty="0"/>
              <a:t>like</a:t>
            </a:r>
          </a:p>
          <a:p>
            <a:pPr marL="30480" indent="0">
              <a:lnSpc>
                <a:spcPct val="80000"/>
              </a:lnSpc>
              <a:buNone/>
            </a:pPr>
            <a:r>
              <a:rPr lang="en-US" sz="1000" dirty="0"/>
              <a:t>field</a:t>
            </a:r>
          </a:p>
          <a:p>
            <a:pPr marL="30480" indent="0">
              <a:lnSpc>
                <a:spcPct val="80000"/>
              </a:lnSpc>
              <a:buNone/>
            </a:pPr>
            <a:r>
              <a:rPr lang="en-US" sz="1000" dirty="0"/>
              <a:t>document</a:t>
            </a:r>
          </a:p>
          <a:p>
            <a:pPr marL="30480" indent="0">
              <a:lnSpc>
                <a:spcPct val="80000"/>
              </a:lnSpc>
              <a:buNone/>
            </a:pPr>
            <a:r>
              <a:rPr lang="en-US" sz="1000" dirty="0"/>
              <a:t>score</a:t>
            </a:r>
          </a:p>
          <a:p>
            <a:pPr marL="30480" indent="0">
              <a:lnSpc>
                <a:spcPct val="80000"/>
              </a:lnSpc>
              <a:buNone/>
            </a:pPr>
            <a:r>
              <a:rPr lang="en-US" sz="1000" dirty="0"/>
              <a:t>result</a:t>
            </a:r>
          </a:p>
          <a:p>
            <a:pPr marL="30480" indent="0">
              <a:lnSpc>
                <a:spcPct val="80000"/>
              </a:lnSpc>
              <a:buNone/>
            </a:pPr>
            <a:r>
              <a:rPr lang="en-US" sz="1000" dirty="0"/>
              <a:t>user</a:t>
            </a:r>
          </a:p>
          <a:p>
            <a:pPr marL="30480" indent="0">
              <a:lnSpc>
                <a:spcPct val="80000"/>
              </a:lnSpc>
              <a:buNone/>
            </a:pPr>
            <a:r>
              <a:rPr lang="en-US" sz="1000" dirty="0"/>
              <a:t>will</a:t>
            </a:r>
          </a:p>
          <a:p>
            <a:pPr marL="30480" indent="0">
              <a:lnSpc>
                <a:spcPct val="80000"/>
              </a:lnSpc>
              <a:buNone/>
            </a:pPr>
            <a:r>
              <a:rPr lang="en-US" sz="1000" dirty="0"/>
              <a:t>govern</a:t>
            </a:r>
          </a:p>
          <a:p>
            <a:pPr marL="30480" indent="0">
              <a:lnSpc>
                <a:spcPct val="80000"/>
              </a:lnSpc>
              <a:buNone/>
            </a:pPr>
            <a:r>
              <a:rPr lang="en-US" sz="1000" dirty="0"/>
              <a:t>term</a:t>
            </a:r>
          </a:p>
          <a:p>
            <a:pPr marL="30480" indent="0">
              <a:lnSpc>
                <a:spcPct val="80000"/>
              </a:lnSpc>
              <a:buNone/>
            </a:pPr>
            <a:r>
              <a:rPr lang="en-US" sz="1000" dirty="0"/>
              <a:t>match</a:t>
            </a:r>
          </a:p>
          <a:p>
            <a:pPr marL="30480" indent="0">
              <a:lnSpc>
                <a:spcPct val="80000"/>
              </a:lnSpc>
              <a:buNone/>
            </a:pPr>
            <a:r>
              <a:rPr lang="en-US" sz="1000" dirty="0" err="1"/>
              <a:t>databas</a:t>
            </a:r>
            <a:endParaRPr lang="en-US" sz="1000" dirty="0"/>
          </a:p>
          <a:p>
            <a:pPr marL="30480" indent="0">
              <a:lnSpc>
                <a:spcPct val="80000"/>
              </a:lnSpc>
              <a:buNone/>
            </a:pPr>
            <a:r>
              <a:rPr lang="en-US" sz="1000" dirty="0"/>
              <a:t>depend</a:t>
            </a:r>
          </a:p>
        </p:txBody>
      </p:sp>
      <p:sp>
        <p:nvSpPr>
          <p:cNvPr id="15" name="TextBox 14"/>
          <p:cNvSpPr txBox="1"/>
          <p:nvPr/>
        </p:nvSpPr>
        <p:spPr>
          <a:xfrm>
            <a:off x="140531" y="920114"/>
            <a:ext cx="15224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LDA</a:t>
            </a:r>
          </a:p>
        </p:txBody>
      </p:sp>
    </p:spTree>
    <p:extLst>
      <p:ext uri="{BB962C8B-B14F-4D97-AF65-F5344CB8AC3E}">
        <p14:creationId xmlns:p14="http://schemas.microsoft.com/office/powerpoint/2010/main" val="724296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Agenda/Intro</a:t>
            </a:r>
          </a:p>
        </p:txBody>
      </p:sp>
      <p:sp>
        <p:nvSpPr>
          <p:cNvPr id="3" name="Content Placeholder 2"/>
          <p:cNvSpPr>
            <a:spLocks noGrp="1"/>
          </p:cNvSpPr>
          <p:nvPr>
            <p:ph idx="1"/>
          </p:nvPr>
        </p:nvSpPr>
        <p:spPr/>
        <p:txBody>
          <a:bodyPr>
            <a:normAutofit/>
          </a:bodyPr>
          <a:lstStyle/>
          <a:p>
            <a:pPr marL="30480" indent="0">
              <a:buNone/>
            </a:pPr>
            <a:r>
              <a:rPr lang="en-US" dirty="0"/>
              <a:t>Agenda</a:t>
            </a:r>
          </a:p>
          <a:p>
            <a:r>
              <a:rPr lang="en-US" dirty="0"/>
              <a:t>This slide</a:t>
            </a:r>
          </a:p>
          <a:p>
            <a:r>
              <a:rPr lang="en-US" dirty="0"/>
              <a:t>Why I’m talking</a:t>
            </a:r>
          </a:p>
          <a:p>
            <a:r>
              <a:rPr lang="en-US" dirty="0"/>
              <a:t>What I’m talking about</a:t>
            </a:r>
          </a:p>
          <a:p>
            <a:r>
              <a:rPr lang="en-US" dirty="0"/>
              <a:t>How to do what I’m talking about</a:t>
            </a:r>
          </a:p>
          <a:p>
            <a:r>
              <a:rPr lang="en-US" dirty="0"/>
              <a:t>Overview of tools and techniques</a:t>
            </a:r>
          </a:p>
          <a:p>
            <a:r>
              <a:rPr lang="en-US" dirty="0"/>
              <a:t>Where new research is headed</a:t>
            </a:r>
          </a:p>
          <a:p>
            <a:r>
              <a:rPr lang="en-US" dirty="0"/>
              <a:t>Questions</a:t>
            </a:r>
          </a:p>
        </p:txBody>
      </p:sp>
    </p:spTree>
    <p:extLst>
      <p:ext uri="{BB962C8B-B14F-4D97-AF65-F5344CB8AC3E}">
        <p14:creationId xmlns:p14="http://schemas.microsoft.com/office/powerpoint/2010/main" val="2332328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Ontology learning</a:t>
            </a:r>
          </a:p>
        </p:txBody>
      </p:sp>
      <p:sp>
        <p:nvSpPr>
          <p:cNvPr id="6" name="Content Placeholder 5"/>
          <p:cNvSpPr>
            <a:spLocks noGrp="1"/>
          </p:cNvSpPr>
          <p:nvPr>
            <p:ph idx="1"/>
          </p:nvPr>
        </p:nvSpPr>
        <p:spPr>
          <a:xfrm>
            <a:off x="914402" y="1200151"/>
            <a:ext cx="4507184" cy="3085224"/>
          </a:xfrm>
        </p:spPr>
        <p:txBody>
          <a:bodyPr>
            <a:normAutofit fontScale="92500"/>
          </a:bodyPr>
          <a:lstStyle/>
          <a:p>
            <a:r>
              <a:rPr lang="en-US" dirty="0"/>
              <a:t>Specifically </a:t>
            </a:r>
            <a:r>
              <a:rPr lang="mr-IN" dirty="0"/>
              <a:t>–</a:t>
            </a:r>
            <a:r>
              <a:rPr lang="en-US" dirty="0"/>
              <a:t> Terminological Ontologies (SKOS, </a:t>
            </a:r>
            <a:r>
              <a:rPr lang="en-US" dirty="0" err="1"/>
              <a:t>WordNet</a:t>
            </a:r>
            <a:r>
              <a:rPr lang="en-US" dirty="0"/>
              <a:t>, </a:t>
            </a:r>
            <a:r>
              <a:rPr lang="en-US" dirty="0" err="1"/>
              <a:t>Etc</a:t>
            </a:r>
            <a:r>
              <a:rPr lang="en-US" dirty="0"/>
              <a:t>)</a:t>
            </a:r>
          </a:p>
          <a:p>
            <a:r>
              <a:rPr lang="en-US" dirty="0"/>
              <a:t>Taxonomies are hierarchical</a:t>
            </a:r>
          </a:p>
          <a:p>
            <a:r>
              <a:rPr lang="en-US" dirty="0"/>
              <a:t>Can narrow focus to Hypernym Discovery (</a:t>
            </a:r>
            <a:r>
              <a:rPr lang="en-US" dirty="0" err="1"/>
              <a:t>SemEval</a:t>
            </a:r>
            <a:r>
              <a:rPr lang="en-US" dirty="0"/>
              <a:t> 2018 task 9)</a:t>
            </a:r>
          </a:p>
          <a:p>
            <a:r>
              <a:rPr lang="en-US" dirty="0"/>
              <a:t>More broadly, Taxonomy extraction, Hyponym detection</a:t>
            </a:r>
          </a:p>
          <a:p>
            <a:r>
              <a:rPr lang="en-US" dirty="0" err="1"/>
              <a:t>SemEval</a:t>
            </a:r>
            <a:r>
              <a:rPr lang="en-US" dirty="0"/>
              <a:t> challenges for state of the art</a:t>
            </a:r>
          </a:p>
          <a:p>
            <a:r>
              <a:rPr lang="en-US" dirty="0"/>
              <a:t>Don</a:t>
            </a:r>
            <a:r>
              <a:rPr lang="mr-IN" dirty="0"/>
              <a:t>’</a:t>
            </a:r>
            <a:r>
              <a:rPr lang="en-US" dirty="0"/>
              <a:t>t forget Meronymy (membership)!</a:t>
            </a:r>
          </a:p>
        </p:txBody>
      </p:sp>
      <p:pic>
        <p:nvPicPr>
          <p:cNvPr id="2" name="Picture 1"/>
          <p:cNvPicPr>
            <a:picLocks noChangeAspect="1"/>
          </p:cNvPicPr>
          <p:nvPr/>
        </p:nvPicPr>
        <p:blipFill>
          <a:blip r:embed="rId2"/>
          <a:stretch>
            <a:fillRect/>
          </a:stretch>
        </p:blipFill>
        <p:spPr>
          <a:xfrm>
            <a:off x="5552746" y="1200151"/>
            <a:ext cx="3114496" cy="3085224"/>
          </a:xfrm>
          <a:prstGeom prst="rect">
            <a:avLst/>
          </a:prstGeom>
        </p:spPr>
      </p:pic>
      <p:sp>
        <p:nvSpPr>
          <p:cNvPr id="3" name="TextBox 2"/>
          <p:cNvSpPr txBox="1"/>
          <p:nvPr/>
        </p:nvSpPr>
        <p:spPr>
          <a:xfrm>
            <a:off x="6721471" y="4285375"/>
            <a:ext cx="2042146" cy="246221"/>
          </a:xfrm>
          <a:prstGeom prst="rect">
            <a:avLst/>
          </a:prstGeom>
          <a:noFill/>
        </p:spPr>
        <p:txBody>
          <a:bodyPr wrap="none" rtlCol="0">
            <a:spAutoFit/>
          </a:bodyPr>
          <a:lstStyle/>
          <a:p>
            <a:pPr algn="r"/>
            <a:r>
              <a:rPr lang="en-US" sz="1000" i="1" dirty="0">
                <a:solidFill>
                  <a:schemeClr val="bg1"/>
                </a:solidFill>
              </a:rPr>
              <a:t>Image Source: </a:t>
            </a:r>
            <a:r>
              <a:rPr lang="en-US" sz="1000" i="1" dirty="0" err="1">
                <a:solidFill>
                  <a:schemeClr val="bg1"/>
                </a:solidFill>
              </a:rPr>
              <a:t>Nuria</a:t>
            </a:r>
            <a:r>
              <a:rPr lang="en-US" sz="1000" i="1" dirty="0">
                <a:solidFill>
                  <a:schemeClr val="bg1"/>
                </a:solidFill>
              </a:rPr>
              <a:t> </a:t>
            </a:r>
            <a:r>
              <a:rPr lang="en-US" sz="1000" i="1" dirty="0" err="1">
                <a:solidFill>
                  <a:schemeClr val="bg1"/>
                </a:solidFill>
              </a:rPr>
              <a:t>Casellas</a:t>
            </a:r>
            <a:r>
              <a:rPr lang="en-US" sz="1000" i="1" dirty="0">
                <a:solidFill>
                  <a:schemeClr val="bg1"/>
                </a:solidFill>
              </a:rPr>
              <a:t>, 2012</a:t>
            </a:r>
          </a:p>
        </p:txBody>
      </p:sp>
    </p:spTree>
    <p:extLst>
      <p:ext uri="{BB962C8B-B14F-4D97-AF65-F5344CB8AC3E}">
        <p14:creationId xmlns:p14="http://schemas.microsoft.com/office/powerpoint/2010/main" val="3698411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Ontologies</a:t>
            </a:r>
          </a:p>
        </p:txBody>
      </p:sp>
      <p:sp>
        <p:nvSpPr>
          <p:cNvPr id="3" name="Content Placeholder 2"/>
          <p:cNvSpPr>
            <a:spLocks noGrp="1"/>
          </p:cNvSpPr>
          <p:nvPr>
            <p:ph idx="1"/>
          </p:nvPr>
        </p:nvSpPr>
        <p:spPr>
          <a:xfrm>
            <a:off x="457200" y="929250"/>
            <a:ext cx="8229600" cy="3394472"/>
          </a:xfrm>
        </p:spPr>
        <p:txBody>
          <a:bodyPr>
            <a:normAutofit fontScale="92500" lnSpcReduction="20000"/>
          </a:bodyPr>
          <a:lstStyle/>
          <a:p>
            <a:r>
              <a:rPr lang="en-US" dirty="0"/>
              <a:t>Formal: </a:t>
            </a:r>
          </a:p>
          <a:p>
            <a:pPr lvl="1"/>
            <a:r>
              <a:rPr lang="en-US" dirty="0"/>
              <a:t>a conceptualization whose categories are distinguished by axioms and definitions.  Can be used to computationally and logically arrive at exact proven conclusions.</a:t>
            </a:r>
          </a:p>
          <a:p>
            <a:r>
              <a:rPr lang="en-US" dirty="0"/>
              <a:t>Prototype-based: </a:t>
            </a:r>
          </a:p>
          <a:p>
            <a:pPr lvl="1"/>
            <a:r>
              <a:rPr lang="en-US" dirty="0"/>
              <a:t>distinguished by typical instances or prototypes rather than by axioms and definitions in logic. Categories are formed by collecting instances extensionally</a:t>
            </a:r>
          </a:p>
          <a:p>
            <a:r>
              <a:rPr lang="en-US" dirty="0"/>
              <a:t>Terminological:</a:t>
            </a:r>
          </a:p>
          <a:p>
            <a:pPr lvl="1"/>
            <a:r>
              <a:rPr lang="en-US" dirty="0"/>
              <a:t>partially specified by subtype-</a:t>
            </a:r>
            <a:r>
              <a:rPr lang="en-US" dirty="0" err="1"/>
              <a:t>supertype</a:t>
            </a:r>
            <a:r>
              <a:rPr lang="en-US" dirty="0"/>
              <a:t> relations and describe concepts by concept labels or synonyms rather than prototypical instances, but lack an axiomatic grounding.  SKOS, </a:t>
            </a:r>
            <a:r>
              <a:rPr lang="en-US" dirty="0" err="1"/>
              <a:t>WordNet</a:t>
            </a:r>
            <a:r>
              <a:rPr lang="en-US" dirty="0"/>
              <a:t>, </a:t>
            </a:r>
            <a:r>
              <a:rPr lang="en-US" dirty="0" err="1"/>
              <a:t>BabelNet</a:t>
            </a:r>
            <a:r>
              <a:rPr lang="en-US" dirty="0"/>
              <a:t> are examples</a:t>
            </a:r>
          </a:p>
        </p:txBody>
      </p:sp>
      <p:sp>
        <p:nvSpPr>
          <p:cNvPr id="4" name="TextBox 3"/>
          <p:cNvSpPr txBox="1"/>
          <p:nvPr/>
        </p:nvSpPr>
        <p:spPr>
          <a:xfrm>
            <a:off x="6975284" y="4265515"/>
            <a:ext cx="1670700" cy="261610"/>
          </a:xfrm>
          <a:prstGeom prst="rect">
            <a:avLst/>
          </a:prstGeom>
          <a:noFill/>
        </p:spPr>
        <p:txBody>
          <a:bodyPr wrap="none" rtlCol="0">
            <a:spAutoFit/>
          </a:bodyPr>
          <a:lstStyle/>
          <a:p>
            <a:r>
              <a:rPr lang="en-US" sz="1100" i="1" dirty="0"/>
              <a:t>Source: C. </a:t>
            </a:r>
            <a:r>
              <a:rPr lang="en-US" sz="1100" i="1" dirty="0" err="1"/>
              <a:t>Biemann</a:t>
            </a:r>
            <a:r>
              <a:rPr lang="en-US" sz="1100" i="1" dirty="0"/>
              <a:t>, 2005</a:t>
            </a:r>
          </a:p>
        </p:txBody>
      </p:sp>
    </p:spTree>
    <p:extLst>
      <p:ext uri="{BB962C8B-B14F-4D97-AF65-F5344CB8AC3E}">
        <p14:creationId xmlns:p14="http://schemas.microsoft.com/office/powerpoint/2010/main" val="2460436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Hypernymy and Meronymy</a:t>
            </a:r>
          </a:p>
        </p:txBody>
      </p:sp>
      <p:pic>
        <p:nvPicPr>
          <p:cNvPr id="16" name="Picture 15"/>
          <p:cNvPicPr>
            <a:picLocks noChangeAspect="1"/>
          </p:cNvPicPr>
          <p:nvPr/>
        </p:nvPicPr>
        <p:blipFill>
          <a:blip r:embed="rId2"/>
          <a:stretch>
            <a:fillRect/>
          </a:stretch>
        </p:blipFill>
        <p:spPr>
          <a:xfrm>
            <a:off x="1189006" y="1060011"/>
            <a:ext cx="3992619" cy="2066699"/>
          </a:xfrm>
          <a:prstGeom prst="rect">
            <a:avLst/>
          </a:prstGeom>
        </p:spPr>
      </p:pic>
      <p:sp>
        <p:nvSpPr>
          <p:cNvPr id="17" name="Rectangle 16"/>
          <p:cNvSpPr/>
          <p:nvPr/>
        </p:nvSpPr>
        <p:spPr>
          <a:xfrm>
            <a:off x="3097951" y="1842794"/>
            <a:ext cx="3511596"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r"/>
            <a:r>
              <a:rPr lang="en-US" sz="1600" b="1" dirty="0">
                <a:solidFill>
                  <a:srgbClr val="FF0000"/>
                </a:solidFill>
              </a:rPr>
              <a:t>Co-Hyponyms</a:t>
            </a:r>
          </a:p>
        </p:txBody>
      </p:sp>
      <p:sp>
        <p:nvSpPr>
          <p:cNvPr id="15" name="Rectangle 14"/>
          <p:cNvSpPr/>
          <p:nvPr/>
        </p:nvSpPr>
        <p:spPr>
          <a:xfrm>
            <a:off x="1889310" y="1092104"/>
            <a:ext cx="2492604"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b="1" dirty="0">
                <a:solidFill>
                  <a:srgbClr val="FF0000"/>
                </a:solidFill>
              </a:rPr>
              <a:t>Hypernym</a:t>
            </a:r>
          </a:p>
        </p:txBody>
      </p:sp>
      <p:sp>
        <p:nvSpPr>
          <p:cNvPr id="18" name="Rectangle 17"/>
          <p:cNvSpPr/>
          <p:nvPr/>
        </p:nvSpPr>
        <p:spPr>
          <a:xfrm>
            <a:off x="59925" y="2608871"/>
            <a:ext cx="3696020" cy="51783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b="1" dirty="0">
                <a:solidFill>
                  <a:srgbClr val="FF0000"/>
                </a:solidFill>
              </a:rPr>
              <a:t>Hyponyms</a:t>
            </a:r>
          </a:p>
        </p:txBody>
      </p:sp>
      <p:sp>
        <p:nvSpPr>
          <p:cNvPr id="19" name="TextBox 18"/>
          <p:cNvSpPr txBox="1"/>
          <p:nvPr/>
        </p:nvSpPr>
        <p:spPr>
          <a:xfrm>
            <a:off x="4476875" y="1172176"/>
            <a:ext cx="2818452" cy="646331"/>
          </a:xfrm>
          <a:prstGeom prst="rect">
            <a:avLst/>
          </a:prstGeom>
          <a:noFill/>
        </p:spPr>
        <p:txBody>
          <a:bodyPr wrap="square" rtlCol="0">
            <a:spAutoFit/>
          </a:bodyPr>
          <a:lstStyle/>
          <a:p>
            <a:pPr algn="ctr"/>
            <a:r>
              <a:rPr lang="en-US" dirty="0"/>
              <a:t>Hypernymy</a:t>
            </a:r>
            <a:r>
              <a:rPr lang="en-US" dirty="0">
                <a:sym typeface="Wingdings"/>
              </a:rPr>
              <a:t> </a:t>
            </a:r>
            <a:r>
              <a:rPr lang="en-US" dirty="0"/>
              <a:t>Classification</a:t>
            </a:r>
          </a:p>
          <a:p>
            <a:pPr algn="ctr"/>
            <a:r>
              <a:rPr lang="en-US" dirty="0"/>
              <a:t>(“is a” relationships)</a:t>
            </a:r>
          </a:p>
        </p:txBody>
      </p:sp>
      <p:sp>
        <p:nvSpPr>
          <p:cNvPr id="22" name="Rectangle 21"/>
          <p:cNvSpPr/>
          <p:nvPr/>
        </p:nvSpPr>
        <p:spPr>
          <a:xfrm>
            <a:off x="94960" y="1718210"/>
            <a:ext cx="2839278" cy="66025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sz="1200" b="1" dirty="0">
                <a:solidFill>
                  <a:srgbClr val="FF0000"/>
                </a:solidFill>
              </a:rPr>
              <a:t>Hypernym </a:t>
            </a:r>
          </a:p>
          <a:p>
            <a:r>
              <a:rPr lang="en-US" sz="1200" b="1" dirty="0">
                <a:solidFill>
                  <a:srgbClr val="FF0000"/>
                </a:solidFill>
              </a:rPr>
              <a:t>    AND</a:t>
            </a:r>
          </a:p>
          <a:p>
            <a:r>
              <a:rPr lang="en-US" sz="1200" b="1" dirty="0">
                <a:solidFill>
                  <a:srgbClr val="FF0000"/>
                </a:solidFill>
              </a:rPr>
              <a:t>Hyponym</a:t>
            </a:r>
          </a:p>
        </p:txBody>
      </p:sp>
      <p:pic>
        <p:nvPicPr>
          <p:cNvPr id="6" name="Picture 5"/>
          <p:cNvPicPr>
            <a:picLocks noChangeAspect="1"/>
          </p:cNvPicPr>
          <p:nvPr/>
        </p:nvPicPr>
        <p:blipFill>
          <a:blip r:embed="rId3"/>
          <a:stretch>
            <a:fillRect/>
          </a:stretch>
        </p:blipFill>
        <p:spPr>
          <a:xfrm>
            <a:off x="3880480" y="2352192"/>
            <a:ext cx="4178299" cy="2376940"/>
          </a:xfrm>
          <a:prstGeom prst="rect">
            <a:avLst/>
          </a:prstGeom>
        </p:spPr>
      </p:pic>
      <p:sp>
        <p:nvSpPr>
          <p:cNvPr id="8" name="Rectangle 7"/>
          <p:cNvSpPr/>
          <p:nvPr/>
        </p:nvSpPr>
        <p:spPr>
          <a:xfrm>
            <a:off x="2820276" y="3622372"/>
            <a:ext cx="2767729"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b="1" dirty="0">
                <a:solidFill>
                  <a:srgbClr val="FF0000"/>
                </a:solidFill>
              </a:rPr>
              <a:t>Meronyms</a:t>
            </a:r>
          </a:p>
        </p:txBody>
      </p:sp>
      <p:sp>
        <p:nvSpPr>
          <p:cNvPr id="10" name="Rectangle 9"/>
          <p:cNvSpPr/>
          <p:nvPr/>
        </p:nvSpPr>
        <p:spPr>
          <a:xfrm>
            <a:off x="5677444" y="3622372"/>
            <a:ext cx="2761156"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r"/>
            <a:r>
              <a:rPr lang="en-US" b="1" dirty="0">
                <a:solidFill>
                  <a:srgbClr val="FF0000"/>
                </a:solidFill>
              </a:rPr>
              <a:t>Meronyms</a:t>
            </a:r>
          </a:p>
        </p:txBody>
      </p:sp>
      <p:sp>
        <p:nvSpPr>
          <p:cNvPr id="7" name="Rectangle 6"/>
          <p:cNvSpPr/>
          <p:nvPr/>
        </p:nvSpPr>
        <p:spPr>
          <a:xfrm>
            <a:off x="3820303" y="2973913"/>
            <a:ext cx="2651175"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b="1" dirty="0">
                <a:solidFill>
                  <a:srgbClr val="FF0000"/>
                </a:solidFill>
              </a:rPr>
              <a:t>Meronyms</a:t>
            </a:r>
          </a:p>
        </p:txBody>
      </p:sp>
      <p:sp>
        <p:nvSpPr>
          <p:cNvPr id="23" name="Rectangle 22"/>
          <p:cNvSpPr/>
          <p:nvPr/>
        </p:nvSpPr>
        <p:spPr>
          <a:xfrm>
            <a:off x="2882440" y="4388532"/>
            <a:ext cx="1150067" cy="283616"/>
          </a:xfrm>
          <a:prstGeom prst="rect">
            <a:avLst/>
          </a:prstGeom>
          <a:solidFill>
            <a:srgbClr val="FFFFFF"/>
          </a:solid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b="1" dirty="0">
              <a:solidFill>
                <a:srgbClr val="FF0000"/>
              </a:solidFill>
            </a:endParaRPr>
          </a:p>
        </p:txBody>
      </p:sp>
      <p:sp>
        <p:nvSpPr>
          <p:cNvPr id="24" name="Rectangle 23"/>
          <p:cNvSpPr/>
          <p:nvPr/>
        </p:nvSpPr>
        <p:spPr>
          <a:xfrm>
            <a:off x="7943206" y="4369334"/>
            <a:ext cx="993919" cy="283616"/>
          </a:xfrm>
          <a:prstGeom prst="rect">
            <a:avLst/>
          </a:prstGeom>
          <a:solidFill>
            <a:srgbClr val="FFFFFF"/>
          </a:solidFill>
          <a:ln>
            <a:noFill/>
          </a:ln>
        </p:spPr>
        <p:style>
          <a:lnRef idx="2">
            <a:schemeClr val="accent1"/>
          </a:lnRef>
          <a:fillRef idx="1">
            <a:schemeClr val="lt1"/>
          </a:fillRef>
          <a:effectRef idx="0">
            <a:schemeClr val="accent1"/>
          </a:effectRef>
          <a:fontRef idx="minor">
            <a:schemeClr val="dk1"/>
          </a:fontRef>
        </p:style>
        <p:txBody>
          <a:bodyPr rtlCol="0" anchor="ctr"/>
          <a:lstStyle/>
          <a:p>
            <a:endParaRPr lang="en-US" b="1" dirty="0">
              <a:solidFill>
                <a:srgbClr val="FF0000"/>
              </a:solidFill>
            </a:endParaRPr>
          </a:p>
        </p:txBody>
      </p:sp>
      <p:sp>
        <p:nvSpPr>
          <p:cNvPr id="9" name="Rectangle 8"/>
          <p:cNvSpPr/>
          <p:nvPr/>
        </p:nvSpPr>
        <p:spPr>
          <a:xfrm>
            <a:off x="2934238" y="4248388"/>
            <a:ext cx="2938636"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b="1" dirty="0">
                <a:solidFill>
                  <a:srgbClr val="FF0000"/>
                </a:solidFill>
              </a:rPr>
              <a:t>Meronyms</a:t>
            </a:r>
          </a:p>
        </p:txBody>
      </p:sp>
      <p:sp>
        <p:nvSpPr>
          <p:cNvPr id="12" name="Rectangle 11"/>
          <p:cNvSpPr/>
          <p:nvPr/>
        </p:nvSpPr>
        <p:spPr>
          <a:xfrm>
            <a:off x="6342445" y="4236618"/>
            <a:ext cx="2775277" cy="4629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r"/>
            <a:r>
              <a:rPr lang="en-US" b="1" dirty="0">
                <a:solidFill>
                  <a:srgbClr val="FF0000"/>
                </a:solidFill>
              </a:rPr>
              <a:t>Meronyms</a:t>
            </a:r>
          </a:p>
        </p:txBody>
      </p:sp>
      <p:sp>
        <p:nvSpPr>
          <p:cNvPr id="21" name="TextBox 20"/>
          <p:cNvSpPr txBox="1"/>
          <p:nvPr/>
        </p:nvSpPr>
        <p:spPr>
          <a:xfrm>
            <a:off x="6244055" y="2589640"/>
            <a:ext cx="2818452" cy="646331"/>
          </a:xfrm>
          <a:prstGeom prst="rect">
            <a:avLst/>
          </a:prstGeom>
          <a:noFill/>
        </p:spPr>
        <p:txBody>
          <a:bodyPr wrap="square" rtlCol="0">
            <a:spAutoFit/>
          </a:bodyPr>
          <a:lstStyle/>
          <a:p>
            <a:pPr algn="ctr"/>
            <a:r>
              <a:rPr lang="en-US" dirty="0"/>
              <a:t>Meronymy</a:t>
            </a:r>
            <a:r>
              <a:rPr lang="en-US" dirty="0">
                <a:sym typeface="Wingdings"/>
              </a:rPr>
              <a:t> Membership</a:t>
            </a:r>
          </a:p>
          <a:p>
            <a:pPr algn="ctr"/>
            <a:r>
              <a:rPr lang="en-US" dirty="0">
                <a:sym typeface="Wingdings"/>
              </a:rPr>
              <a:t>(“part of” relationships)</a:t>
            </a:r>
            <a:endParaRPr lang="en-US" dirty="0"/>
          </a:p>
        </p:txBody>
      </p:sp>
    </p:spTree>
    <p:extLst>
      <p:ext uri="{BB962C8B-B14F-4D97-AF65-F5344CB8AC3E}">
        <p14:creationId xmlns:p14="http://schemas.microsoft.com/office/powerpoint/2010/main" val="306418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18" grpId="0" animBg="1"/>
      <p:bldP spid="19" grpId="0"/>
      <p:bldP spid="22" grpId="0" animBg="1"/>
      <p:bldP spid="8" grpId="0" animBg="1"/>
      <p:bldP spid="10" grpId="0" animBg="1"/>
      <p:bldP spid="7" grpId="0" animBg="1"/>
      <p:bldP spid="9" grpId="0" animBg="1"/>
      <p:bldP spid="12" grpId="0" animBg="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475" y="72000"/>
            <a:ext cx="8374917" cy="857250"/>
          </a:xfrm>
        </p:spPr>
        <p:txBody>
          <a:bodyPr/>
          <a:lstStyle/>
          <a:p>
            <a:r>
              <a:rPr lang="en-US" dirty="0"/>
              <a:t>Hearst Patterns (Lexico-Syntactic)</a:t>
            </a:r>
          </a:p>
        </p:txBody>
      </p:sp>
      <p:sp>
        <p:nvSpPr>
          <p:cNvPr id="3" name="Content Placeholder 2"/>
          <p:cNvSpPr>
            <a:spLocks noGrp="1"/>
          </p:cNvSpPr>
          <p:nvPr>
            <p:ph idx="1"/>
          </p:nvPr>
        </p:nvSpPr>
        <p:spPr>
          <a:xfrm>
            <a:off x="457200" y="1418892"/>
            <a:ext cx="6260662" cy="2899103"/>
          </a:xfrm>
        </p:spPr>
        <p:txBody>
          <a:bodyPr>
            <a:normAutofit fontScale="85000" lnSpcReduction="10000"/>
          </a:bodyPr>
          <a:lstStyle/>
          <a:p>
            <a:r>
              <a:rPr lang="en-US" dirty="0"/>
              <a:t>“Automatic Acquisition of Hyponyms from Large Text Corpora”</a:t>
            </a:r>
          </a:p>
          <a:p>
            <a:pPr lvl="1"/>
            <a:r>
              <a:rPr lang="en-US" dirty="0"/>
              <a:t>Marti Hearst, 1992. </a:t>
            </a:r>
            <a:r>
              <a:rPr lang="en-US" dirty="0">
                <a:hlinkClick r:id="rId3"/>
              </a:rPr>
              <a:t>Cited by 3504</a:t>
            </a:r>
            <a:r>
              <a:rPr lang="en-US" dirty="0"/>
              <a:t> in Google Scholar</a:t>
            </a:r>
          </a:p>
          <a:p>
            <a:r>
              <a:rPr lang="en-US" dirty="0"/>
              <a:t>Hard and fast rules based on language syntax</a:t>
            </a:r>
          </a:p>
          <a:p>
            <a:r>
              <a:rPr lang="en-US" dirty="0"/>
              <a:t>Uses trigger words and punctuation</a:t>
            </a:r>
          </a:p>
          <a:p>
            <a:pPr lvl="1"/>
            <a:r>
              <a:rPr lang="en-US" sz="1600" dirty="0">
                <a:solidFill>
                  <a:srgbClr val="007AC3"/>
                </a:solidFill>
              </a:rPr>
              <a:t>NP</a:t>
            </a:r>
            <a:r>
              <a:rPr lang="en-US" sz="1600" baseline="-25000" dirty="0">
                <a:solidFill>
                  <a:srgbClr val="007AC3"/>
                </a:solidFill>
              </a:rPr>
              <a:t>0</a:t>
            </a:r>
            <a:r>
              <a:rPr lang="en-US" sz="1600" dirty="0"/>
              <a:t> </a:t>
            </a:r>
            <a:r>
              <a:rPr lang="en-US" sz="1600" dirty="0">
                <a:solidFill>
                  <a:srgbClr val="FF0000"/>
                </a:solidFill>
              </a:rPr>
              <a:t>such as</a:t>
            </a:r>
            <a:r>
              <a:rPr lang="en-US" sz="1600" dirty="0"/>
              <a:t> {</a:t>
            </a:r>
            <a:r>
              <a:rPr lang="en-US" sz="1600" dirty="0">
                <a:solidFill>
                  <a:srgbClr val="008000"/>
                </a:solidFill>
              </a:rPr>
              <a:t>NP</a:t>
            </a:r>
            <a:r>
              <a:rPr lang="en-US" sz="1600" baseline="-25000" dirty="0">
                <a:solidFill>
                  <a:srgbClr val="008000"/>
                </a:solidFill>
              </a:rPr>
              <a:t>1</a:t>
            </a:r>
            <a:r>
              <a:rPr lang="en-US" sz="1600" dirty="0"/>
              <a:t>,</a:t>
            </a:r>
            <a:r>
              <a:rPr lang="en-US" sz="1600" dirty="0">
                <a:solidFill>
                  <a:srgbClr val="008000"/>
                </a:solidFill>
              </a:rPr>
              <a:t>NP</a:t>
            </a:r>
            <a:r>
              <a:rPr lang="en-US" sz="1600" baseline="-25000" dirty="0">
                <a:solidFill>
                  <a:srgbClr val="008000"/>
                </a:solidFill>
              </a:rPr>
              <a:t>2</a:t>
            </a:r>
            <a:r>
              <a:rPr lang="en-US" sz="1600" dirty="0"/>
              <a:t> </a:t>
            </a:r>
            <a:r>
              <a:rPr lang="mr-IN" sz="1600" dirty="0"/>
              <a:t>…</a:t>
            </a:r>
            <a:r>
              <a:rPr lang="en-US" sz="1600" dirty="0"/>
              <a:t>, (and | or)} </a:t>
            </a:r>
            <a:r>
              <a:rPr lang="en-US" sz="1600" dirty="0" err="1">
                <a:solidFill>
                  <a:srgbClr val="008000"/>
                </a:solidFill>
              </a:rPr>
              <a:t>NP</a:t>
            </a:r>
            <a:r>
              <a:rPr lang="en-US" sz="1600" baseline="-25000" dirty="0" err="1">
                <a:solidFill>
                  <a:srgbClr val="008000"/>
                </a:solidFill>
              </a:rPr>
              <a:t>n</a:t>
            </a:r>
            <a:endParaRPr lang="en-US" sz="1600" baseline="-25000" dirty="0">
              <a:solidFill>
                <a:srgbClr val="008000"/>
              </a:solidFill>
            </a:endParaRPr>
          </a:p>
          <a:p>
            <a:pPr lvl="1"/>
            <a:r>
              <a:rPr lang="en-US" sz="1600" dirty="0"/>
              <a:t>for all </a:t>
            </a:r>
            <a:r>
              <a:rPr lang="en-US" sz="1600" dirty="0" err="1"/>
              <a:t>NP</a:t>
            </a:r>
            <a:r>
              <a:rPr lang="en-US" sz="1600" baseline="-25000" dirty="0" err="1"/>
              <a:t>i</a:t>
            </a:r>
            <a:r>
              <a:rPr lang="en-US" sz="1600" dirty="0"/>
              <a:t>, 1&lt;=</a:t>
            </a:r>
            <a:r>
              <a:rPr lang="en-US" sz="1600" i="1" dirty="0" err="1"/>
              <a:t>i</a:t>
            </a:r>
            <a:r>
              <a:rPr lang="en-US" sz="1600" dirty="0"/>
              <a:t>&lt;=n, hyponym(</a:t>
            </a:r>
            <a:r>
              <a:rPr lang="en-US" sz="1600" dirty="0" err="1">
                <a:solidFill>
                  <a:srgbClr val="008000"/>
                </a:solidFill>
              </a:rPr>
              <a:t>NP</a:t>
            </a:r>
            <a:r>
              <a:rPr lang="en-US" sz="1600" baseline="-25000" dirty="0" err="1">
                <a:solidFill>
                  <a:srgbClr val="008000"/>
                </a:solidFill>
              </a:rPr>
              <a:t>i</a:t>
            </a:r>
            <a:r>
              <a:rPr lang="en-US" sz="1600" dirty="0"/>
              <a:t>, </a:t>
            </a:r>
            <a:r>
              <a:rPr lang="en-US" sz="1600" dirty="0">
                <a:solidFill>
                  <a:srgbClr val="007AC3"/>
                </a:solidFill>
              </a:rPr>
              <a:t>NP</a:t>
            </a:r>
            <a:r>
              <a:rPr lang="en-US" sz="1600" baseline="-25000" dirty="0">
                <a:solidFill>
                  <a:srgbClr val="007AC3"/>
                </a:solidFill>
              </a:rPr>
              <a:t>0</a:t>
            </a:r>
            <a:r>
              <a:rPr lang="en-US" sz="1600" dirty="0"/>
              <a:t>)</a:t>
            </a:r>
          </a:p>
          <a:p>
            <a:pPr lvl="1"/>
            <a:r>
              <a:rPr lang="en-US" sz="1600" dirty="0"/>
              <a:t>Therefore: </a:t>
            </a:r>
            <a:r>
              <a:rPr lang="en-US" sz="1600" i="1" dirty="0"/>
              <a:t>hyponym(“</a:t>
            </a:r>
            <a:r>
              <a:rPr lang="en-US" sz="1600" i="1" dirty="0">
                <a:solidFill>
                  <a:srgbClr val="008000"/>
                </a:solidFill>
              </a:rPr>
              <a:t>Bing</a:t>
            </a:r>
            <a:r>
              <a:rPr lang="en-US" sz="1600" i="1" dirty="0"/>
              <a:t>”, “</a:t>
            </a:r>
            <a:r>
              <a:rPr lang="en-US" sz="1600" i="1" dirty="0">
                <a:solidFill>
                  <a:srgbClr val="007AC3"/>
                </a:solidFill>
              </a:rPr>
              <a:t>search engine</a:t>
            </a:r>
            <a:r>
              <a:rPr lang="en-US" sz="1600" i="1" dirty="0"/>
              <a:t>”)</a:t>
            </a:r>
          </a:p>
          <a:p>
            <a:r>
              <a:rPr lang="en-US" i="1" dirty="0">
                <a:solidFill>
                  <a:srgbClr val="FF0000"/>
                </a:solidFill>
              </a:rPr>
              <a:t>such</a:t>
            </a:r>
            <a:r>
              <a:rPr lang="en-US" i="1" dirty="0"/>
              <a:t> NP </a:t>
            </a:r>
            <a:r>
              <a:rPr lang="en-US" i="1" dirty="0">
                <a:solidFill>
                  <a:srgbClr val="FF0000"/>
                </a:solidFill>
              </a:rPr>
              <a:t>as</a:t>
            </a:r>
            <a:r>
              <a:rPr lang="en-US" i="1" dirty="0"/>
              <a:t> {NP,}* {</a:t>
            </a:r>
            <a:r>
              <a:rPr lang="en-US" i="1" dirty="0" err="1"/>
              <a:t>or|and</a:t>
            </a:r>
            <a:r>
              <a:rPr lang="en-US" i="1" dirty="0"/>
              <a:t>} NP</a:t>
            </a:r>
          </a:p>
          <a:p>
            <a:r>
              <a:rPr lang="en-US" i="1" dirty="0"/>
              <a:t>NP {, NP}* {,} </a:t>
            </a:r>
            <a:r>
              <a:rPr lang="en-US" i="1" dirty="0">
                <a:solidFill>
                  <a:srgbClr val="FF0000"/>
                </a:solidFill>
              </a:rPr>
              <a:t>or other </a:t>
            </a:r>
            <a:r>
              <a:rPr lang="en-US" i="1" dirty="0"/>
              <a:t>NP</a:t>
            </a:r>
          </a:p>
          <a:p>
            <a:r>
              <a:rPr lang="mr-IN" dirty="0"/>
              <a:t>…</a:t>
            </a:r>
            <a:endParaRPr lang="en-US" dirty="0"/>
          </a:p>
          <a:p>
            <a:endParaRPr lang="en-US" dirty="0"/>
          </a:p>
        </p:txBody>
      </p:sp>
      <p:sp>
        <p:nvSpPr>
          <p:cNvPr id="4" name="Rectangle 3"/>
          <p:cNvSpPr/>
          <p:nvPr/>
        </p:nvSpPr>
        <p:spPr>
          <a:xfrm>
            <a:off x="399475" y="981685"/>
            <a:ext cx="8049172"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solidFill>
                  <a:schemeClr val="tx2">
                    <a:lumMod val="75000"/>
                  </a:schemeClr>
                </a:solidFill>
              </a:rPr>
              <a:t> </a:t>
            </a:r>
            <a:r>
              <a:rPr lang="en-US" i="1" dirty="0">
                <a:solidFill>
                  <a:schemeClr val="tx2">
                    <a:lumMod val="75000"/>
                  </a:schemeClr>
                </a:solidFill>
              </a:rPr>
              <a:t>“</a:t>
            </a:r>
            <a:r>
              <a:rPr lang="mr-IN" i="1" dirty="0">
                <a:solidFill>
                  <a:schemeClr val="tx2">
                    <a:lumMod val="75000"/>
                  </a:schemeClr>
                </a:solidFill>
              </a:rPr>
              <a:t>…</a:t>
            </a:r>
            <a:r>
              <a:rPr lang="en-US" i="1" dirty="0">
                <a:solidFill>
                  <a:schemeClr val="tx2">
                    <a:lumMod val="75000"/>
                  </a:schemeClr>
                </a:solidFill>
              </a:rPr>
              <a:t>traffic comes from an external</a:t>
            </a:r>
            <a:r>
              <a:rPr lang="en-US" i="1" dirty="0"/>
              <a:t> </a:t>
            </a:r>
            <a:r>
              <a:rPr lang="en-US" b="1" i="1" dirty="0">
                <a:solidFill>
                  <a:schemeClr val="tx1"/>
                </a:solidFill>
              </a:rPr>
              <a:t>search engine</a:t>
            </a:r>
            <a:r>
              <a:rPr lang="en-US" i="1" dirty="0">
                <a:solidFill>
                  <a:schemeClr val="tx1"/>
                </a:solidFill>
              </a:rPr>
              <a:t> </a:t>
            </a:r>
            <a:r>
              <a:rPr lang="en-US" b="1" i="1" dirty="0">
                <a:solidFill>
                  <a:srgbClr val="FF0000"/>
                </a:solidFill>
              </a:rPr>
              <a:t>such as</a:t>
            </a:r>
            <a:r>
              <a:rPr lang="en-US" i="1" dirty="0"/>
              <a:t> </a:t>
            </a:r>
            <a:r>
              <a:rPr lang="en-US" b="1" i="1" dirty="0">
                <a:solidFill>
                  <a:schemeClr val="accent5"/>
                </a:solidFill>
              </a:rPr>
              <a:t>Google</a:t>
            </a:r>
            <a:r>
              <a:rPr lang="en-US" b="1" i="1" dirty="0"/>
              <a:t>, </a:t>
            </a:r>
            <a:r>
              <a:rPr lang="en-US" b="1" i="1" dirty="0">
                <a:solidFill>
                  <a:srgbClr val="009881"/>
                </a:solidFill>
              </a:rPr>
              <a:t>Bing</a:t>
            </a:r>
            <a:r>
              <a:rPr lang="en-US" b="1" i="1" dirty="0"/>
              <a:t>, </a:t>
            </a:r>
            <a:r>
              <a:rPr lang="en-US" b="1" i="1" dirty="0">
                <a:solidFill>
                  <a:schemeClr val="tx2">
                    <a:lumMod val="75000"/>
                  </a:schemeClr>
                </a:solidFill>
              </a:rPr>
              <a:t>or</a:t>
            </a:r>
            <a:r>
              <a:rPr lang="en-US" b="1" i="1" dirty="0"/>
              <a:t> </a:t>
            </a:r>
            <a:r>
              <a:rPr lang="en-US" b="1" i="1" dirty="0">
                <a:solidFill>
                  <a:srgbClr val="009881"/>
                </a:solidFill>
              </a:rPr>
              <a:t>Yahoo</a:t>
            </a:r>
            <a:r>
              <a:rPr lang="en-US" b="1" i="1" dirty="0">
                <a:solidFill>
                  <a:srgbClr val="353535"/>
                </a:solidFill>
              </a:rPr>
              <a:t>”</a:t>
            </a:r>
          </a:p>
        </p:txBody>
      </p:sp>
      <p:pic>
        <p:nvPicPr>
          <p:cNvPr id="5" name="Picture 4"/>
          <p:cNvPicPr>
            <a:picLocks noChangeAspect="1"/>
          </p:cNvPicPr>
          <p:nvPr/>
        </p:nvPicPr>
        <p:blipFill>
          <a:blip r:embed="rId4"/>
          <a:stretch>
            <a:fillRect/>
          </a:stretch>
        </p:blipFill>
        <p:spPr>
          <a:xfrm>
            <a:off x="5574314" y="1996967"/>
            <a:ext cx="3252630" cy="1591161"/>
          </a:xfrm>
          <a:prstGeom prst="rect">
            <a:avLst/>
          </a:prstGeom>
        </p:spPr>
      </p:pic>
      <p:cxnSp>
        <p:nvCxnSpPr>
          <p:cNvPr id="7" name="Straight Arrow Connector 6"/>
          <p:cNvCxnSpPr/>
          <p:nvPr/>
        </p:nvCxnSpPr>
        <p:spPr>
          <a:xfrm>
            <a:off x="7200629" y="1436414"/>
            <a:ext cx="0" cy="543035"/>
          </a:xfrm>
          <a:prstGeom prst="straightConnector1">
            <a:avLst/>
          </a:prstGeom>
          <a:ln w="28575" cmpd="sng">
            <a:solidFill>
              <a:schemeClr val="accent3"/>
            </a:solidFill>
            <a:prstDash val="solid"/>
            <a:headEnd type="none"/>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99475" y="4177124"/>
            <a:ext cx="8049172" cy="369332"/>
          </a:xfrm>
          <a:prstGeom prst="rect">
            <a:avLst/>
          </a:prstGeom>
        </p:spPr>
        <p:txBody>
          <a:bodyPr wrap="square">
            <a:spAutoFit/>
          </a:bodyPr>
          <a:lstStyle/>
          <a:p>
            <a:r>
              <a:rPr lang="en-US" dirty="0"/>
              <a:t>Lexico-Syntactic patterns have improved with research and expanded to Meronyms </a:t>
            </a:r>
          </a:p>
        </p:txBody>
      </p:sp>
      <p:sp>
        <p:nvSpPr>
          <p:cNvPr id="9" name="Rectangle 8"/>
          <p:cNvSpPr/>
          <p:nvPr/>
        </p:nvSpPr>
        <p:spPr>
          <a:xfrm>
            <a:off x="1068552" y="2592552"/>
            <a:ext cx="3442138" cy="69193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28649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Lexico-Syntactic Pattern Success Rate</a:t>
            </a:r>
          </a:p>
        </p:txBody>
      </p:sp>
      <p:sp>
        <p:nvSpPr>
          <p:cNvPr id="6" name="Content Placeholder 5"/>
          <p:cNvSpPr>
            <a:spLocks noGrp="1"/>
          </p:cNvSpPr>
          <p:nvPr>
            <p:ph sz="quarter" idx="2"/>
          </p:nvPr>
        </p:nvSpPr>
        <p:spPr>
          <a:xfrm>
            <a:off x="609600" y="1462010"/>
            <a:ext cx="3768163" cy="436193"/>
          </a:xfrm>
          <a:ln/>
        </p:spPr>
        <p:style>
          <a:lnRef idx="2">
            <a:schemeClr val="accent5"/>
          </a:lnRef>
          <a:fillRef idx="1">
            <a:schemeClr val="lt1"/>
          </a:fillRef>
          <a:effectRef idx="0">
            <a:schemeClr val="accent5"/>
          </a:effectRef>
          <a:fontRef idx="minor">
            <a:schemeClr val="dk1"/>
          </a:fontRef>
        </p:style>
        <p:txBody>
          <a:bodyPr>
            <a:normAutofit/>
          </a:bodyPr>
          <a:lstStyle/>
          <a:p>
            <a:pPr marL="30480" indent="0">
              <a:buNone/>
            </a:pPr>
            <a:r>
              <a:rPr lang="en-US" sz="1800" dirty="0"/>
              <a:t>Some </a:t>
            </a:r>
            <a:r>
              <a:rPr lang="en-US" sz="1800" u="sng" dirty="0"/>
              <a:t>animals</a:t>
            </a:r>
            <a:r>
              <a:rPr lang="en-US" sz="1800" dirty="0"/>
              <a:t> </a:t>
            </a:r>
            <a:r>
              <a:rPr lang="en-US" sz="1800" b="1" dirty="0">
                <a:solidFill>
                  <a:srgbClr val="FF0000"/>
                </a:solidFill>
              </a:rPr>
              <a:t>such as </a:t>
            </a:r>
            <a:r>
              <a:rPr lang="en-US" sz="1800" u="sng" dirty="0"/>
              <a:t>dogs</a:t>
            </a:r>
          </a:p>
          <a:p>
            <a:endParaRPr lang="en-US" sz="1800" dirty="0"/>
          </a:p>
        </p:txBody>
      </p:sp>
      <p:sp>
        <p:nvSpPr>
          <p:cNvPr id="8" name="Content Placeholder 7"/>
          <p:cNvSpPr>
            <a:spLocks noGrp="1"/>
          </p:cNvSpPr>
          <p:nvPr>
            <p:ph sz="quarter" idx="4"/>
          </p:nvPr>
        </p:nvSpPr>
        <p:spPr>
          <a:xfrm>
            <a:off x="4511499" y="1462010"/>
            <a:ext cx="4025886" cy="436193"/>
          </a:xfrm>
          <a:ln/>
        </p:spPr>
        <p:style>
          <a:lnRef idx="2">
            <a:schemeClr val="accent3"/>
          </a:lnRef>
          <a:fillRef idx="1">
            <a:schemeClr val="lt1"/>
          </a:fillRef>
          <a:effectRef idx="0">
            <a:schemeClr val="accent3"/>
          </a:effectRef>
          <a:fontRef idx="minor">
            <a:schemeClr val="dk1"/>
          </a:fontRef>
        </p:style>
        <p:txBody>
          <a:bodyPr>
            <a:normAutofit/>
          </a:bodyPr>
          <a:lstStyle/>
          <a:p>
            <a:pPr marL="30480" indent="0">
              <a:buNone/>
            </a:pPr>
            <a:r>
              <a:rPr lang="en-US" sz="1800" dirty="0"/>
              <a:t>Countries</a:t>
            </a:r>
            <a:r>
              <a:rPr lang="en-US" sz="1600" dirty="0"/>
              <a:t> around the </a:t>
            </a:r>
            <a:r>
              <a:rPr lang="en-US" sz="1600" u="sng" dirty="0"/>
              <a:t>world</a:t>
            </a:r>
            <a:r>
              <a:rPr lang="en-US" sz="1600" dirty="0"/>
              <a:t> </a:t>
            </a:r>
            <a:r>
              <a:rPr lang="en-US" sz="1600" b="1" dirty="0">
                <a:solidFill>
                  <a:srgbClr val="FF0000"/>
                </a:solidFill>
              </a:rPr>
              <a:t>such as</a:t>
            </a:r>
            <a:r>
              <a:rPr lang="en-US" sz="1600" b="1" dirty="0"/>
              <a:t> </a:t>
            </a:r>
            <a:r>
              <a:rPr lang="en-US" sz="1600" u="sng" dirty="0"/>
              <a:t>Armenia</a:t>
            </a:r>
          </a:p>
        </p:txBody>
      </p:sp>
      <p:sp>
        <p:nvSpPr>
          <p:cNvPr id="5" name="Text Placeholder 4"/>
          <p:cNvSpPr>
            <a:spLocks noGrp="1"/>
          </p:cNvSpPr>
          <p:nvPr>
            <p:ph type="body" sz="quarter" idx="1"/>
          </p:nvPr>
        </p:nvSpPr>
        <p:spPr>
          <a:xfrm>
            <a:off x="609600" y="929896"/>
            <a:ext cx="3768163" cy="480060"/>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a:t>Success!</a:t>
            </a:r>
          </a:p>
        </p:txBody>
      </p:sp>
      <p:sp>
        <p:nvSpPr>
          <p:cNvPr id="7" name="Text Placeholder 6"/>
          <p:cNvSpPr>
            <a:spLocks noGrp="1"/>
          </p:cNvSpPr>
          <p:nvPr>
            <p:ph type="body" sz="quarter" idx="3"/>
          </p:nvPr>
        </p:nvSpPr>
        <p:spPr>
          <a:xfrm>
            <a:off x="4511499" y="929896"/>
            <a:ext cx="4025886"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t>Not so much success</a:t>
            </a:r>
          </a:p>
        </p:txBody>
      </p:sp>
      <p:graphicFrame>
        <p:nvGraphicFramePr>
          <p:cNvPr id="9" name="Table 8"/>
          <p:cNvGraphicFramePr>
            <a:graphicFrameLocks noGrp="1"/>
          </p:cNvGraphicFramePr>
          <p:nvPr>
            <p:extLst>
              <p:ext uri="{D42A27DB-BD31-4B8C-83A1-F6EECF244321}">
                <p14:modId xmlns:p14="http://schemas.microsoft.com/office/powerpoint/2010/main" val="2578111688"/>
              </p:ext>
            </p:extLst>
          </p:nvPr>
        </p:nvGraphicFramePr>
        <p:xfrm>
          <a:off x="609600" y="2056234"/>
          <a:ext cx="7927785" cy="2432578"/>
        </p:xfrm>
        <a:graphic>
          <a:graphicData uri="http://schemas.openxmlformats.org/drawingml/2006/table">
            <a:tbl>
              <a:tblPr firstRow="1" bandRow="1">
                <a:tableStyleId>{5C22544A-7EE6-4342-B048-85BDC9FD1C3A}</a:tableStyleId>
              </a:tblPr>
              <a:tblGrid>
                <a:gridCol w="3630156">
                  <a:extLst>
                    <a:ext uri="{9D8B030D-6E8A-4147-A177-3AD203B41FA5}">
                      <a16:colId xmlns:a16="http://schemas.microsoft.com/office/drawing/2014/main" val="20000"/>
                    </a:ext>
                  </a:extLst>
                </a:gridCol>
                <a:gridCol w="1859762">
                  <a:extLst>
                    <a:ext uri="{9D8B030D-6E8A-4147-A177-3AD203B41FA5}">
                      <a16:colId xmlns:a16="http://schemas.microsoft.com/office/drawing/2014/main" val="20001"/>
                    </a:ext>
                  </a:extLst>
                </a:gridCol>
                <a:gridCol w="2437867">
                  <a:extLst>
                    <a:ext uri="{9D8B030D-6E8A-4147-A177-3AD203B41FA5}">
                      <a16:colId xmlns:a16="http://schemas.microsoft.com/office/drawing/2014/main" val="20002"/>
                    </a:ext>
                  </a:extLst>
                </a:gridCol>
              </a:tblGrid>
              <a:tr h="300630">
                <a:tc>
                  <a:txBody>
                    <a:bodyPr/>
                    <a:lstStyle/>
                    <a:p>
                      <a:r>
                        <a:rPr lang="en-US" sz="1400" dirty="0"/>
                        <a:t>Pattern</a:t>
                      </a:r>
                    </a:p>
                  </a:txBody>
                  <a:tcPr marT="34290" marB="34290"/>
                </a:tc>
                <a:tc>
                  <a:txBody>
                    <a:bodyPr/>
                    <a:lstStyle/>
                    <a:p>
                      <a:r>
                        <a:rPr lang="en-US" sz="1400" dirty="0"/>
                        <a:t>Occurrences*</a:t>
                      </a:r>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Success Rate*</a:t>
                      </a:r>
                    </a:p>
                  </a:txBody>
                  <a:tcPr marT="34290" marB="34290"/>
                </a:tc>
                <a:extLst>
                  <a:ext uri="{0D108BD9-81ED-4DB2-BD59-A6C34878D82A}">
                    <a16:rowId xmlns:a16="http://schemas.microsoft.com/office/drawing/2014/main" val="10000"/>
                  </a:ext>
                </a:extLst>
              </a:tr>
              <a:tr h="313908">
                <a:tc>
                  <a:txBody>
                    <a:bodyPr/>
                    <a:lstStyle/>
                    <a:p>
                      <a:r>
                        <a:rPr lang="en-US" sz="1400" dirty="0"/>
                        <a:t>NP</a:t>
                      </a:r>
                      <a:r>
                        <a:rPr lang="en-US" sz="1400" baseline="-25000" dirty="0"/>
                        <a:t>0</a:t>
                      </a:r>
                      <a:r>
                        <a:rPr lang="en-US" sz="1400" baseline="0" dirty="0"/>
                        <a:t> </a:t>
                      </a:r>
                      <a:r>
                        <a:rPr lang="en-US" sz="1400" baseline="0" dirty="0">
                          <a:solidFill>
                            <a:srgbClr val="FF0000"/>
                          </a:solidFill>
                        </a:rPr>
                        <a:t>including</a:t>
                      </a:r>
                      <a:r>
                        <a:rPr lang="en-US" sz="1400" baseline="0" dirty="0"/>
                        <a:t> NP</a:t>
                      </a:r>
                      <a:r>
                        <a:rPr lang="en-US" sz="1400" baseline="-25000" dirty="0"/>
                        <a:t>1</a:t>
                      </a:r>
                    </a:p>
                  </a:txBody>
                  <a:tcPr marT="34290" marB="34290"/>
                </a:tc>
                <a:tc>
                  <a:txBody>
                    <a:bodyPr/>
                    <a:lstStyle/>
                    <a:p>
                      <a:r>
                        <a:rPr lang="en-US" sz="1400" dirty="0"/>
                        <a:t>601</a:t>
                      </a:r>
                    </a:p>
                  </a:txBody>
                  <a:tcPr marT="34290" marB="34290"/>
                </a:tc>
                <a:tc>
                  <a:txBody>
                    <a:bodyPr/>
                    <a:lstStyle/>
                    <a:p>
                      <a:r>
                        <a:rPr lang="en-US" sz="1400" dirty="0"/>
                        <a:t>409</a:t>
                      </a:r>
                      <a:r>
                        <a:rPr lang="en-US" sz="1400" baseline="0" dirty="0"/>
                        <a:t> (68.0%)</a:t>
                      </a:r>
                      <a:endParaRPr lang="en-US" sz="1400" dirty="0"/>
                    </a:p>
                  </a:txBody>
                  <a:tcPr marT="34290" marB="34290"/>
                </a:tc>
                <a:extLst>
                  <a:ext uri="{0D108BD9-81ED-4DB2-BD59-A6C34878D82A}">
                    <a16:rowId xmlns:a16="http://schemas.microsoft.com/office/drawing/2014/main" val="10001"/>
                  </a:ext>
                </a:extLst>
              </a:tr>
              <a:tr h="292348">
                <a:tc>
                  <a:txBody>
                    <a:bodyPr/>
                    <a:lstStyle/>
                    <a:p>
                      <a:r>
                        <a:rPr lang="en-US" sz="1400" dirty="0"/>
                        <a:t>NP</a:t>
                      </a:r>
                      <a:r>
                        <a:rPr lang="en-US" sz="1400" baseline="-25000" dirty="0"/>
                        <a:t>0</a:t>
                      </a:r>
                      <a:r>
                        <a:rPr lang="en-US" sz="1400" dirty="0"/>
                        <a:t> </a:t>
                      </a:r>
                      <a:r>
                        <a:rPr lang="en-US" sz="1400" dirty="0">
                          <a:solidFill>
                            <a:srgbClr val="FF0000"/>
                          </a:solidFill>
                        </a:rPr>
                        <a:t>such as </a:t>
                      </a:r>
                      <a:r>
                        <a:rPr lang="en-US" sz="1400" dirty="0"/>
                        <a:t>NP</a:t>
                      </a:r>
                      <a:r>
                        <a:rPr lang="en-US" sz="1400" baseline="-25000" dirty="0"/>
                        <a:t>1</a:t>
                      </a:r>
                    </a:p>
                  </a:txBody>
                  <a:tcPr marT="34290" marB="34290"/>
                </a:tc>
                <a:tc>
                  <a:txBody>
                    <a:bodyPr/>
                    <a:lstStyle/>
                    <a:p>
                      <a:r>
                        <a:rPr lang="en-US" sz="1400" dirty="0"/>
                        <a:t>2389</a:t>
                      </a:r>
                    </a:p>
                  </a:txBody>
                  <a:tcPr marT="34290" marB="34290"/>
                </a:tc>
                <a:tc>
                  <a:txBody>
                    <a:bodyPr/>
                    <a:lstStyle/>
                    <a:p>
                      <a:r>
                        <a:rPr lang="en-US" sz="1400" dirty="0"/>
                        <a:t>2107 (88.2%)</a:t>
                      </a:r>
                    </a:p>
                  </a:txBody>
                  <a:tcPr marT="34290" marB="34290"/>
                </a:tc>
                <a:extLst>
                  <a:ext uri="{0D108BD9-81ED-4DB2-BD59-A6C34878D82A}">
                    <a16:rowId xmlns:a16="http://schemas.microsoft.com/office/drawing/2014/main" val="10002"/>
                  </a:ext>
                </a:extLst>
              </a:tr>
              <a:tr h="292348">
                <a:tc>
                  <a:txBody>
                    <a:bodyPr/>
                    <a:lstStyle/>
                    <a:p>
                      <a:r>
                        <a:rPr lang="en-US" sz="1400" dirty="0"/>
                        <a:t>NP</a:t>
                      </a:r>
                      <a:r>
                        <a:rPr lang="en-US" sz="1400" baseline="-25000" dirty="0"/>
                        <a:t>0</a:t>
                      </a:r>
                      <a:r>
                        <a:rPr lang="en-US" sz="1400" dirty="0"/>
                        <a:t> </a:t>
                      </a:r>
                      <a:r>
                        <a:rPr lang="en-US" sz="1400" dirty="0">
                          <a:solidFill>
                            <a:srgbClr val="FF0000"/>
                          </a:solidFill>
                        </a:rPr>
                        <a:t>like</a:t>
                      </a:r>
                      <a:r>
                        <a:rPr lang="en-US" sz="1400" dirty="0"/>
                        <a:t> NP</a:t>
                      </a:r>
                      <a:r>
                        <a:rPr lang="en-US" sz="1400" baseline="-25000" dirty="0"/>
                        <a:t>1</a:t>
                      </a:r>
                    </a:p>
                  </a:txBody>
                  <a:tcPr marT="34290" marB="34290"/>
                </a:tc>
                <a:tc>
                  <a:txBody>
                    <a:bodyPr/>
                    <a:lstStyle/>
                    <a:p>
                      <a:r>
                        <a:rPr lang="en-US" sz="1400" dirty="0"/>
                        <a:t>401</a:t>
                      </a:r>
                    </a:p>
                  </a:txBody>
                  <a:tcPr marT="34290" marB="3429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330 (82.0%)</a:t>
                      </a:r>
                    </a:p>
                  </a:txBody>
                  <a:tcPr marT="34290" marB="34290"/>
                </a:tc>
                <a:extLst>
                  <a:ext uri="{0D108BD9-81ED-4DB2-BD59-A6C34878D82A}">
                    <a16:rowId xmlns:a16="http://schemas.microsoft.com/office/drawing/2014/main" val="10003"/>
                  </a:ext>
                </a:extLst>
              </a:tr>
              <a:tr h="264941">
                <a:tc>
                  <a:txBody>
                    <a:bodyPr/>
                    <a:lstStyle/>
                    <a:p>
                      <a:r>
                        <a:rPr lang="en-US" sz="1400" dirty="0"/>
                        <a:t>NP</a:t>
                      </a:r>
                      <a:r>
                        <a:rPr lang="en-US" sz="1400" baseline="-25000" dirty="0"/>
                        <a:t>0</a:t>
                      </a:r>
                      <a:r>
                        <a:rPr lang="en-US" sz="1400" dirty="0"/>
                        <a:t> </a:t>
                      </a:r>
                      <a:r>
                        <a:rPr lang="en-US" sz="1400" dirty="0">
                          <a:solidFill>
                            <a:srgbClr val="FF0000"/>
                          </a:solidFill>
                        </a:rPr>
                        <a:t>e.g.</a:t>
                      </a:r>
                      <a:r>
                        <a:rPr lang="en-US" sz="1400" dirty="0"/>
                        <a:t> NP</a:t>
                      </a:r>
                      <a:r>
                        <a:rPr lang="en-US" sz="1400" baseline="-25000" dirty="0"/>
                        <a:t>1</a:t>
                      </a:r>
                    </a:p>
                  </a:txBody>
                  <a:tcPr marT="34290" marB="34290"/>
                </a:tc>
                <a:tc>
                  <a:txBody>
                    <a:bodyPr/>
                    <a:lstStyle/>
                    <a:p>
                      <a:r>
                        <a:rPr lang="en-US" sz="1400" dirty="0"/>
                        <a:t>170</a:t>
                      </a:r>
                    </a:p>
                  </a:txBody>
                  <a:tcPr marT="34290" marB="34290"/>
                </a:tc>
                <a:tc>
                  <a:txBody>
                    <a:bodyPr/>
                    <a:lstStyle/>
                    <a:p>
                      <a:r>
                        <a:rPr lang="en-US" sz="1400" dirty="0"/>
                        <a:t>134 (79%)</a:t>
                      </a:r>
                    </a:p>
                  </a:txBody>
                  <a:tcPr marT="34290" marB="34290"/>
                </a:tc>
                <a:extLst>
                  <a:ext uri="{0D108BD9-81ED-4DB2-BD59-A6C34878D82A}">
                    <a16:rowId xmlns:a16="http://schemas.microsoft.com/office/drawing/2014/main" val="10004"/>
                  </a:ext>
                </a:extLst>
              </a:tr>
              <a:tr h="330164">
                <a:tc>
                  <a:txBody>
                    <a:bodyPr/>
                    <a:lstStyle/>
                    <a:p>
                      <a:r>
                        <a:rPr lang="en-US" sz="1400" dirty="0"/>
                        <a:t>NP</a:t>
                      </a:r>
                      <a:r>
                        <a:rPr lang="en-US" sz="1400" baseline="-25000" dirty="0"/>
                        <a:t>0</a:t>
                      </a:r>
                      <a:r>
                        <a:rPr lang="en-US" sz="1400" dirty="0"/>
                        <a:t> </a:t>
                      </a:r>
                      <a:r>
                        <a:rPr lang="en-US" sz="1400" dirty="0" err="1">
                          <a:solidFill>
                            <a:srgbClr val="FF0000"/>
                          </a:solidFill>
                        </a:rPr>
                        <a:t>kinds</a:t>
                      </a:r>
                      <a:r>
                        <a:rPr lang="en-US" sz="1400" dirty="0" err="1"/>
                        <a:t>|</a:t>
                      </a:r>
                      <a:r>
                        <a:rPr lang="en-US" sz="1400" dirty="0" err="1">
                          <a:solidFill>
                            <a:srgbClr val="FF0000"/>
                          </a:solidFill>
                        </a:rPr>
                        <a:t>types</a:t>
                      </a:r>
                      <a:r>
                        <a:rPr lang="en-US" sz="1400" dirty="0" err="1"/>
                        <a:t>|</a:t>
                      </a:r>
                      <a:r>
                        <a:rPr lang="en-US" sz="1400" dirty="0" err="1">
                          <a:solidFill>
                            <a:srgbClr val="FF0000"/>
                          </a:solidFill>
                        </a:rPr>
                        <a:t>forms</a:t>
                      </a:r>
                      <a:r>
                        <a:rPr lang="en-US" sz="1400" dirty="0">
                          <a:solidFill>
                            <a:srgbClr val="FF0000"/>
                          </a:solidFill>
                        </a:rPr>
                        <a:t> </a:t>
                      </a:r>
                      <a:r>
                        <a:rPr lang="en-US" sz="1400" dirty="0"/>
                        <a:t>of NP</a:t>
                      </a:r>
                      <a:r>
                        <a:rPr lang="en-US" sz="1400" baseline="-25000" dirty="0"/>
                        <a:t>1</a:t>
                      </a:r>
                    </a:p>
                  </a:txBody>
                  <a:tcPr marT="34290" marB="34290"/>
                </a:tc>
                <a:tc>
                  <a:txBody>
                    <a:bodyPr/>
                    <a:lstStyle/>
                    <a:p>
                      <a:r>
                        <a:rPr lang="en-US" sz="1400" dirty="0"/>
                        <a:t>48</a:t>
                      </a:r>
                    </a:p>
                  </a:txBody>
                  <a:tcPr marT="34290" marB="34290"/>
                </a:tc>
                <a:tc>
                  <a:txBody>
                    <a:bodyPr/>
                    <a:lstStyle/>
                    <a:p>
                      <a:r>
                        <a:rPr lang="en-US" sz="1400" dirty="0"/>
                        <a:t>31 (65%)</a:t>
                      </a:r>
                    </a:p>
                  </a:txBody>
                  <a:tcPr marT="34290" marB="34290"/>
                </a:tc>
                <a:extLst>
                  <a:ext uri="{0D108BD9-81ED-4DB2-BD59-A6C34878D82A}">
                    <a16:rowId xmlns:a16="http://schemas.microsoft.com/office/drawing/2014/main" val="10005"/>
                  </a:ext>
                </a:extLst>
              </a:tr>
              <a:tr h="32889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NP</a:t>
                      </a:r>
                      <a:r>
                        <a:rPr lang="en-US" sz="1400" baseline="-25000" dirty="0"/>
                        <a:t>0</a:t>
                      </a:r>
                      <a:r>
                        <a:rPr lang="en-US" sz="1400" dirty="0"/>
                        <a:t> </a:t>
                      </a:r>
                      <a:r>
                        <a:rPr lang="en-US" sz="1400" dirty="0">
                          <a:solidFill>
                            <a:srgbClr val="FF0000"/>
                          </a:solidFill>
                        </a:rPr>
                        <a:t>especially</a:t>
                      </a:r>
                      <a:r>
                        <a:rPr lang="en-US" sz="1400" dirty="0"/>
                        <a:t> NP</a:t>
                      </a:r>
                      <a:r>
                        <a:rPr lang="en-US" sz="1400" baseline="-25000" dirty="0"/>
                        <a:t>1</a:t>
                      </a:r>
                    </a:p>
                  </a:txBody>
                  <a:tcPr marT="34290" marB="34290"/>
                </a:tc>
                <a:tc>
                  <a:txBody>
                    <a:bodyPr/>
                    <a:lstStyle/>
                    <a:p>
                      <a:r>
                        <a:rPr lang="en-US" sz="1400" dirty="0"/>
                        <a:t>61</a:t>
                      </a:r>
                    </a:p>
                  </a:txBody>
                  <a:tcPr marT="34290" marB="34290"/>
                </a:tc>
                <a:tc>
                  <a:txBody>
                    <a:bodyPr/>
                    <a:lstStyle/>
                    <a:p>
                      <a:r>
                        <a:rPr lang="en-US" sz="1400" dirty="0"/>
                        <a:t>54 (89%)</a:t>
                      </a:r>
                    </a:p>
                  </a:txBody>
                  <a:tcPr marT="34290" marB="34290"/>
                </a:tc>
                <a:extLst>
                  <a:ext uri="{0D108BD9-81ED-4DB2-BD59-A6C34878D82A}">
                    <a16:rowId xmlns:a16="http://schemas.microsoft.com/office/drawing/2014/main" val="10006"/>
                  </a:ext>
                </a:extLst>
              </a:tr>
              <a:tr h="292348">
                <a:tc>
                  <a:txBody>
                    <a:bodyPr/>
                    <a:lstStyle/>
                    <a:p>
                      <a:r>
                        <a:rPr lang="en-US" sz="1400" dirty="0"/>
                        <a:t>NP</a:t>
                      </a:r>
                      <a:r>
                        <a:rPr lang="en-US" sz="1400" baseline="-25000" dirty="0"/>
                        <a:t>0</a:t>
                      </a:r>
                      <a:r>
                        <a:rPr lang="en-US" sz="1400" dirty="0"/>
                        <a:t> </a:t>
                      </a:r>
                      <a:r>
                        <a:rPr lang="en-US" sz="1400" dirty="0">
                          <a:solidFill>
                            <a:srgbClr val="FF0000"/>
                          </a:solidFill>
                        </a:rPr>
                        <a:t>notably</a:t>
                      </a:r>
                      <a:r>
                        <a:rPr lang="en-US" sz="1400" dirty="0"/>
                        <a:t> NP</a:t>
                      </a:r>
                      <a:r>
                        <a:rPr lang="en-US" sz="1400" baseline="-25000" dirty="0"/>
                        <a:t>1</a:t>
                      </a:r>
                    </a:p>
                  </a:txBody>
                  <a:tcPr marT="34290" marB="34290"/>
                </a:tc>
                <a:tc>
                  <a:txBody>
                    <a:bodyPr/>
                    <a:lstStyle/>
                    <a:p>
                      <a:r>
                        <a:rPr lang="en-US" sz="1400" dirty="0"/>
                        <a:t>22</a:t>
                      </a:r>
                    </a:p>
                  </a:txBody>
                  <a:tcPr marT="34290" marB="34290"/>
                </a:tc>
                <a:tc>
                  <a:txBody>
                    <a:bodyPr/>
                    <a:lstStyle/>
                    <a:p>
                      <a:r>
                        <a:rPr lang="en-US" sz="1400" dirty="0"/>
                        <a:t>13 (59%)</a:t>
                      </a:r>
                    </a:p>
                  </a:txBody>
                  <a:tcPr marT="34290" marB="34290"/>
                </a:tc>
                <a:extLst>
                  <a:ext uri="{0D108BD9-81ED-4DB2-BD59-A6C34878D82A}">
                    <a16:rowId xmlns:a16="http://schemas.microsoft.com/office/drawing/2014/main" val="10007"/>
                  </a:ext>
                </a:extLst>
              </a:tr>
            </a:tbl>
          </a:graphicData>
        </a:graphic>
      </p:graphicFrame>
      <p:sp>
        <p:nvSpPr>
          <p:cNvPr id="10" name="Rectangle 9"/>
          <p:cNvSpPr/>
          <p:nvPr/>
        </p:nvSpPr>
        <p:spPr>
          <a:xfrm>
            <a:off x="5872188" y="4644674"/>
            <a:ext cx="2752662" cy="276999"/>
          </a:xfrm>
          <a:prstGeom prst="rect">
            <a:avLst/>
          </a:prstGeom>
        </p:spPr>
        <p:txBody>
          <a:bodyPr wrap="square">
            <a:spAutoFit/>
          </a:bodyPr>
          <a:lstStyle/>
          <a:p>
            <a:pPr algn="r"/>
            <a:r>
              <a:rPr lang="en-US" sz="1200" i="1" dirty="0"/>
              <a:t>*Source: Klaussner and </a:t>
            </a:r>
            <a:r>
              <a:rPr lang="en-US" sz="1200" i="1" dirty="0" err="1"/>
              <a:t>Zhekova</a:t>
            </a:r>
            <a:r>
              <a:rPr lang="en-US" sz="1200" i="1" dirty="0"/>
              <a:t>, 2011</a:t>
            </a:r>
          </a:p>
        </p:txBody>
      </p:sp>
    </p:spTree>
    <p:extLst>
      <p:ext uri="{BB962C8B-B14F-4D97-AF65-F5344CB8AC3E}">
        <p14:creationId xmlns:p14="http://schemas.microsoft.com/office/powerpoint/2010/main" val="2697160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TAXI </a:t>
            </a:r>
            <a:r>
              <a:rPr lang="mr-IN" dirty="0"/>
              <a:t>–</a:t>
            </a:r>
            <a:r>
              <a:rPr lang="en-US" dirty="0"/>
              <a:t> A </a:t>
            </a:r>
            <a:r>
              <a:rPr lang="en-US" u="sng" dirty="0"/>
              <a:t>Tax</a:t>
            </a:r>
            <a:r>
              <a:rPr lang="en-US" dirty="0"/>
              <a:t>onomy </a:t>
            </a:r>
            <a:r>
              <a:rPr lang="en-US" u="sng" dirty="0"/>
              <a:t>I</a:t>
            </a:r>
            <a:r>
              <a:rPr lang="en-US" dirty="0"/>
              <a:t>nduction System</a:t>
            </a:r>
          </a:p>
        </p:txBody>
      </p:sp>
      <p:sp>
        <p:nvSpPr>
          <p:cNvPr id="3" name="Content Placeholder 2"/>
          <p:cNvSpPr>
            <a:spLocks noGrp="1"/>
          </p:cNvSpPr>
          <p:nvPr>
            <p:ph sz="half" idx="1"/>
          </p:nvPr>
        </p:nvSpPr>
        <p:spPr/>
        <p:txBody>
          <a:bodyPr>
            <a:normAutofit lnSpcReduction="10000"/>
          </a:bodyPr>
          <a:lstStyle/>
          <a:p>
            <a:r>
              <a:rPr lang="en-US" dirty="0"/>
              <a:t>State of the Art</a:t>
            </a:r>
          </a:p>
          <a:p>
            <a:r>
              <a:rPr lang="en-US" dirty="0"/>
              <a:t>First place in </a:t>
            </a:r>
            <a:r>
              <a:rPr lang="en-US" dirty="0" err="1"/>
              <a:t>SemEval</a:t>
            </a:r>
            <a:r>
              <a:rPr lang="en-US" dirty="0"/>
              <a:t> 2016 Task 13 (Taxonomy extraction evaluation)</a:t>
            </a:r>
          </a:p>
          <a:p>
            <a:r>
              <a:rPr lang="en-US" dirty="0"/>
              <a:t>Innovations:</a:t>
            </a:r>
          </a:p>
          <a:p>
            <a:pPr lvl="1"/>
            <a:r>
              <a:rPr lang="en-US" dirty="0"/>
              <a:t>Hundreds of TB of general domain content</a:t>
            </a:r>
          </a:p>
          <a:p>
            <a:pPr lvl="1"/>
            <a:r>
              <a:rPr lang="en-US" dirty="0"/>
              <a:t>Focused Crawl of specific domain content</a:t>
            </a:r>
          </a:p>
          <a:p>
            <a:pPr lvl="1"/>
            <a:r>
              <a:rPr lang="en-US" dirty="0"/>
              <a:t>Substring Matching and Lexico-Syntactic Patterns together, ported to four languages</a:t>
            </a:r>
          </a:p>
          <a:p>
            <a:pPr lvl="1"/>
            <a:r>
              <a:rPr lang="en-US" dirty="0"/>
              <a:t>Unsupervised and Supervised learning, based on the language</a:t>
            </a:r>
          </a:p>
          <a:p>
            <a:pPr lvl="1"/>
            <a:r>
              <a:rPr lang="en-US" dirty="0"/>
              <a:t>Automated pruning of the graph</a:t>
            </a:r>
          </a:p>
          <a:p>
            <a:pPr lvl="1"/>
            <a:endParaRPr lang="en-US" dirty="0"/>
          </a:p>
          <a:p>
            <a:pPr lvl="1"/>
            <a:endParaRPr lang="en-US" dirty="0"/>
          </a:p>
        </p:txBody>
      </p:sp>
      <p:sp>
        <p:nvSpPr>
          <p:cNvPr id="6" name="Oval 5"/>
          <p:cNvSpPr/>
          <p:nvPr/>
        </p:nvSpPr>
        <p:spPr>
          <a:xfrm>
            <a:off x="4575925" y="1200152"/>
            <a:ext cx="3302577" cy="3302577"/>
          </a:xfrm>
          <a:prstGeom prst="ellipse">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endParaRPr lang="en-US" dirty="0"/>
          </a:p>
        </p:txBody>
      </p:sp>
      <p:sp>
        <p:nvSpPr>
          <p:cNvPr id="7" name="Oval 6"/>
          <p:cNvSpPr/>
          <p:nvPr/>
        </p:nvSpPr>
        <p:spPr>
          <a:xfrm>
            <a:off x="6484042" y="2045800"/>
            <a:ext cx="1611281" cy="1611281"/>
          </a:xfrm>
          <a:prstGeom prst="ellipse">
            <a:avLst/>
          </a:prstGeom>
          <a:solidFill>
            <a:schemeClr val="accent5">
              <a:alpha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8" name="TextBox 7"/>
          <p:cNvSpPr txBox="1"/>
          <p:nvPr/>
        </p:nvSpPr>
        <p:spPr>
          <a:xfrm>
            <a:off x="4679175" y="2389775"/>
            <a:ext cx="1661065" cy="923330"/>
          </a:xfrm>
          <a:prstGeom prst="rect">
            <a:avLst/>
          </a:prstGeom>
          <a:noFill/>
        </p:spPr>
        <p:txBody>
          <a:bodyPr wrap="square" rtlCol="0">
            <a:spAutoFit/>
          </a:bodyPr>
          <a:lstStyle/>
          <a:p>
            <a:pPr algn="ctr"/>
            <a:r>
              <a:rPr lang="en-US" dirty="0">
                <a:solidFill>
                  <a:srgbClr val="353535"/>
                </a:solidFill>
              </a:rPr>
              <a:t>Domain Content on the Web</a:t>
            </a:r>
          </a:p>
        </p:txBody>
      </p:sp>
      <p:sp>
        <p:nvSpPr>
          <p:cNvPr id="9" name="TextBox 8"/>
          <p:cNvSpPr txBox="1"/>
          <p:nvPr/>
        </p:nvSpPr>
        <p:spPr>
          <a:xfrm>
            <a:off x="6607459" y="2389775"/>
            <a:ext cx="1012325" cy="923330"/>
          </a:xfrm>
          <a:prstGeom prst="rect">
            <a:avLst/>
          </a:prstGeom>
          <a:noFill/>
        </p:spPr>
        <p:txBody>
          <a:bodyPr wrap="square" rtlCol="0">
            <a:spAutoFit/>
          </a:bodyPr>
          <a:lstStyle/>
          <a:p>
            <a:pPr algn="ctr"/>
            <a:r>
              <a:rPr lang="en-US" dirty="0">
                <a:solidFill>
                  <a:srgbClr val="353535"/>
                </a:solidFill>
              </a:rPr>
              <a:t>Corpus</a:t>
            </a:r>
          </a:p>
          <a:p>
            <a:pPr algn="ctr"/>
            <a:r>
              <a:rPr lang="en-US" dirty="0">
                <a:solidFill>
                  <a:srgbClr val="353535"/>
                </a:solidFill>
              </a:rPr>
              <a:t>&amp; Web</a:t>
            </a:r>
          </a:p>
          <a:p>
            <a:pPr algn="ctr"/>
            <a:r>
              <a:rPr lang="en-US" dirty="0">
                <a:solidFill>
                  <a:srgbClr val="353535"/>
                </a:solidFill>
              </a:rPr>
              <a:t>Overlap</a:t>
            </a:r>
          </a:p>
        </p:txBody>
      </p:sp>
      <p:sp>
        <p:nvSpPr>
          <p:cNvPr id="10" name="TextBox 9"/>
          <p:cNvSpPr txBox="1"/>
          <p:nvPr/>
        </p:nvSpPr>
        <p:spPr>
          <a:xfrm>
            <a:off x="8059400" y="2389775"/>
            <a:ext cx="1012325" cy="923330"/>
          </a:xfrm>
          <a:prstGeom prst="rect">
            <a:avLst/>
          </a:prstGeom>
          <a:noFill/>
        </p:spPr>
        <p:txBody>
          <a:bodyPr wrap="square" rtlCol="0">
            <a:spAutoFit/>
          </a:bodyPr>
          <a:lstStyle/>
          <a:p>
            <a:pPr algn="ctr"/>
            <a:r>
              <a:rPr lang="en-US" dirty="0">
                <a:solidFill>
                  <a:srgbClr val="353535"/>
                </a:solidFill>
              </a:rPr>
              <a:t>Original to the Corpus</a:t>
            </a:r>
          </a:p>
        </p:txBody>
      </p:sp>
      <p:cxnSp>
        <p:nvCxnSpPr>
          <p:cNvPr id="12" name="Straight Connector 11"/>
          <p:cNvCxnSpPr/>
          <p:nvPr/>
        </p:nvCxnSpPr>
        <p:spPr>
          <a:xfrm flipV="1">
            <a:off x="7970831" y="2767293"/>
            <a:ext cx="247798" cy="8260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1674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TAXI Workflow</a:t>
            </a:r>
          </a:p>
        </p:txBody>
      </p:sp>
      <p:sp>
        <p:nvSpPr>
          <p:cNvPr id="10" name="Content Placeholder 5"/>
          <p:cNvSpPr>
            <a:spLocks noGrp="1"/>
          </p:cNvSpPr>
          <p:nvPr>
            <p:ph sz="quarter" idx="2"/>
          </p:nvPr>
        </p:nvSpPr>
        <p:spPr>
          <a:xfrm>
            <a:off x="2333219" y="1569843"/>
            <a:ext cx="2124910" cy="2963466"/>
          </a:xfrm>
          <a:ln>
            <a:solidFill>
              <a:schemeClr val="accent3"/>
            </a:solidFill>
          </a:ln>
        </p:spPr>
        <p:txBody>
          <a:bodyPr>
            <a:normAutofit/>
          </a:bodyPr>
          <a:lstStyle/>
          <a:p>
            <a:r>
              <a:rPr lang="en-US" dirty="0" err="1"/>
              <a:t>Substr</a:t>
            </a:r>
            <a:r>
              <a:rPr lang="en-US" dirty="0"/>
              <a:t> matches</a:t>
            </a:r>
          </a:p>
          <a:p>
            <a:r>
              <a:rPr lang="en-US" sz="1200" dirty="0"/>
              <a:t>“Biomedical </a:t>
            </a:r>
            <a:r>
              <a:rPr lang="en-US" sz="1200" u="sng" dirty="0"/>
              <a:t>science</a:t>
            </a:r>
            <a:r>
              <a:rPr lang="en-US" sz="1200" dirty="0"/>
              <a:t>”      </a:t>
            </a:r>
            <a:r>
              <a:rPr lang="en-US" sz="1200" dirty="0">
                <a:sym typeface="Wingdings"/>
              </a:rPr>
              <a:t> </a:t>
            </a:r>
            <a:r>
              <a:rPr lang="en-US" sz="1200" u="sng" dirty="0"/>
              <a:t>science</a:t>
            </a:r>
          </a:p>
          <a:p>
            <a:r>
              <a:rPr lang="en-US" sz="1200" dirty="0"/>
              <a:t>“Micro</a:t>
            </a:r>
            <a:r>
              <a:rPr lang="en-US" sz="1200" u="sng" dirty="0"/>
              <a:t>biology</a:t>
            </a:r>
            <a:r>
              <a:rPr lang="en-US" sz="1200" dirty="0"/>
              <a:t>”    </a:t>
            </a:r>
            <a:r>
              <a:rPr lang="en-US" sz="1200" dirty="0">
                <a:sym typeface="Wingdings"/>
              </a:rPr>
              <a:t></a:t>
            </a:r>
            <a:r>
              <a:rPr lang="en-US" sz="1200" u="sng" dirty="0">
                <a:sym typeface="Wingdings"/>
              </a:rPr>
              <a:t>biology</a:t>
            </a:r>
          </a:p>
          <a:p>
            <a:r>
              <a:rPr lang="en-US" sz="1200" dirty="0">
                <a:sym typeface="Wingdings"/>
              </a:rPr>
              <a:t>Calculate Score: </a:t>
            </a:r>
            <a:r>
              <a:rPr lang="el-GR" sz="1400" b="1" i="1" dirty="0"/>
              <a:t>σ</a:t>
            </a:r>
            <a:r>
              <a:rPr lang="en-US" sz="1400" i="1" dirty="0"/>
              <a:t>(</a:t>
            </a:r>
            <a:r>
              <a:rPr lang="en-US" sz="1400" i="1" dirty="0" err="1"/>
              <a:t>t</a:t>
            </a:r>
            <a:r>
              <a:rPr lang="en-US" sz="1400" i="1" baseline="-25000" dirty="0" err="1"/>
              <a:t>i</a:t>
            </a:r>
            <a:r>
              <a:rPr lang="en-US" sz="1400" i="1" baseline="-25000" dirty="0"/>
              <a:t> </a:t>
            </a:r>
            <a:r>
              <a:rPr lang="en-US" sz="1400" i="1" dirty="0"/>
              <a:t>,</a:t>
            </a:r>
            <a:r>
              <a:rPr lang="en-US" sz="1400" i="1" dirty="0" err="1"/>
              <a:t>t</a:t>
            </a:r>
            <a:r>
              <a:rPr lang="en-US" sz="1400" i="1" baseline="-25000" dirty="0" err="1"/>
              <a:t>j</a:t>
            </a:r>
            <a:r>
              <a:rPr lang="en-US" sz="1400" i="1" dirty="0"/>
              <a:t>)</a:t>
            </a:r>
            <a:endParaRPr lang="en-US" sz="1200" dirty="0">
              <a:sym typeface="Wingdings"/>
            </a:endParaRPr>
          </a:p>
          <a:p>
            <a:r>
              <a:rPr lang="en-US" dirty="0"/>
              <a:t>Lexico-syntactic</a:t>
            </a:r>
          </a:p>
          <a:p>
            <a:r>
              <a:rPr lang="en-US" sz="1200" dirty="0" err="1"/>
              <a:t>PattaMaika</a:t>
            </a:r>
            <a:r>
              <a:rPr lang="en-US" sz="1200" dirty="0"/>
              <a:t> (NLP chunks)</a:t>
            </a:r>
          </a:p>
          <a:p>
            <a:r>
              <a:rPr lang="en-US" sz="1200" dirty="0" err="1"/>
              <a:t>PatternSim</a:t>
            </a:r>
            <a:r>
              <a:rPr lang="en-US" sz="1200" dirty="0"/>
              <a:t> (Hearst, </a:t>
            </a:r>
            <a:r>
              <a:rPr lang="en-US" sz="1200" dirty="0" err="1"/>
              <a:t>etc</a:t>
            </a:r>
            <a:r>
              <a:rPr lang="en-US" sz="1200" dirty="0"/>
              <a:t>)</a:t>
            </a:r>
          </a:p>
          <a:p>
            <a:r>
              <a:rPr lang="en-US" sz="1200" dirty="0" err="1"/>
              <a:t>WebISA</a:t>
            </a:r>
            <a:r>
              <a:rPr lang="en-US" sz="1200" dirty="0"/>
              <a:t> (</a:t>
            </a:r>
            <a:r>
              <a:rPr lang="en-US" sz="1200" dirty="0" err="1"/>
              <a:t>rexexp</a:t>
            </a:r>
            <a:r>
              <a:rPr lang="en-US" sz="1200" dirty="0"/>
              <a:t> patterns) </a:t>
            </a:r>
          </a:p>
          <a:p>
            <a:r>
              <a:rPr lang="en-US" sz="1200" dirty="0"/>
              <a:t>Calculate Score: </a:t>
            </a:r>
            <a:r>
              <a:rPr lang="el-GR" sz="1200" b="1" i="1" dirty="0"/>
              <a:t>π</a:t>
            </a:r>
            <a:r>
              <a:rPr lang="en-US" sz="1200" i="1" dirty="0"/>
              <a:t>(</a:t>
            </a:r>
            <a:r>
              <a:rPr lang="en-US" sz="1200" i="1" dirty="0" err="1"/>
              <a:t>t</a:t>
            </a:r>
            <a:r>
              <a:rPr lang="en-US" sz="1200" i="1" baseline="-25000" dirty="0" err="1"/>
              <a:t>i</a:t>
            </a:r>
            <a:r>
              <a:rPr lang="en-US" sz="1200" i="1" baseline="-25000" dirty="0"/>
              <a:t> </a:t>
            </a:r>
            <a:r>
              <a:rPr lang="en-US" sz="1200" i="1" dirty="0"/>
              <a:t>,</a:t>
            </a:r>
            <a:r>
              <a:rPr lang="en-US" sz="1200" i="1" dirty="0" err="1"/>
              <a:t>t</a:t>
            </a:r>
            <a:r>
              <a:rPr lang="en-US" sz="1200" i="1" baseline="-25000" dirty="0" err="1"/>
              <a:t>j</a:t>
            </a:r>
            <a:r>
              <a:rPr lang="en-US" sz="1200" i="1" dirty="0"/>
              <a:t>)</a:t>
            </a:r>
            <a:endParaRPr lang="en-US" i="1" dirty="0"/>
          </a:p>
        </p:txBody>
      </p:sp>
      <p:sp>
        <p:nvSpPr>
          <p:cNvPr id="12" name="Content Placeholder 5"/>
          <p:cNvSpPr>
            <a:spLocks noGrp="1"/>
          </p:cNvSpPr>
          <p:nvPr>
            <p:ph sz="quarter" idx="4"/>
          </p:nvPr>
        </p:nvSpPr>
        <p:spPr>
          <a:xfrm>
            <a:off x="4563090" y="1569843"/>
            <a:ext cx="2110964" cy="2963466"/>
          </a:xfrm>
          <a:ln>
            <a:solidFill>
              <a:schemeClr val="accent5"/>
            </a:solidFill>
          </a:ln>
        </p:spPr>
        <p:txBody>
          <a:bodyPr>
            <a:normAutofit fontScale="92500" lnSpcReduction="10000"/>
          </a:bodyPr>
          <a:lstStyle/>
          <a:p>
            <a:r>
              <a:rPr lang="en-US" dirty="0"/>
              <a:t>Unsupervised</a:t>
            </a:r>
          </a:p>
          <a:p>
            <a:r>
              <a:rPr lang="en-US" sz="1200" dirty="0"/>
              <a:t>French, Dutch, Italian</a:t>
            </a:r>
          </a:p>
          <a:p>
            <a:r>
              <a:rPr lang="en-US" sz="1200" i="1" dirty="0" err="1"/>
              <a:t>t</a:t>
            </a:r>
            <a:r>
              <a:rPr lang="en-US" sz="1200" i="1" baseline="-25000" dirty="0" err="1"/>
              <a:t>i</a:t>
            </a:r>
            <a:r>
              <a:rPr lang="en-US" sz="1200" dirty="0"/>
              <a:t> is hypernym of </a:t>
            </a:r>
            <a:r>
              <a:rPr lang="en-US" sz="1200" i="1" dirty="0" err="1"/>
              <a:t>t</a:t>
            </a:r>
            <a:r>
              <a:rPr lang="en-US" sz="1200" i="1" baseline="-25000" dirty="0" err="1"/>
              <a:t>j</a:t>
            </a:r>
            <a:r>
              <a:rPr lang="en-US" sz="1200" dirty="0"/>
              <a:t> if:</a:t>
            </a:r>
          </a:p>
          <a:p>
            <a:pPr marL="603504" lvl="2" indent="0">
              <a:buNone/>
            </a:pPr>
            <a:r>
              <a:rPr lang="el-GR" sz="1200" b="1" i="1" dirty="0"/>
              <a:t>σ</a:t>
            </a:r>
            <a:r>
              <a:rPr lang="en-US" sz="1200" i="1" dirty="0"/>
              <a:t>(</a:t>
            </a:r>
            <a:r>
              <a:rPr lang="en-US" sz="1200" i="1" dirty="0" err="1"/>
              <a:t>t</a:t>
            </a:r>
            <a:r>
              <a:rPr lang="en-US" sz="1200" i="1" baseline="-25000" dirty="0" err="1"/>
              <a:t>i</a:t>
            </a:r>
            <a:r>
              <a:rPr lang="en-US" sz="1200" i="1" baseline="-25000" dirty="0"/>
              <a:t> </a:t>
            </a:r>
            <a:r>
              <a:rPr lang="en-US" sz="1200" i="1" dirty="0"/>
              <a:t>,</a:t>
            </a:r>
            <a:r>
              <a:rPr lang="en-US" sz="1200" i="1" dirty="0" err="1"/>
              <a:t>t</a:t>
            </a:r>
            <a:r>
              <a:rPr lang="en-US" sz="1200" i="1" baseline="-25000" dirty="0" err="1"/>
              <a:t>j</a:t>
            </a:r>
            <a:r>
              <a:rPr lang="en-US" sz="1200" i="1" dirty="0"/>
              <a:t>)</a:t>
            </a:r>
            <a:r>
              <a:rPr lang="en-US" sz="1200" dirty="0"/>
              <a:t> &gt; 0 </a:t>
            </a:r>
          </a:p>
          <a:p>
            <a:pPr marL="877824" lvl="3" indent="0">
              <a:buNone/>
            </a:pPr>
            <a:r>
              <a:rPr lang="en-US" sz="1200" dirty="0"/>
              <a:t>OR</a:t>
            </a:r>
          </a:p>
          <a:p>
            <a:pPr marL="603504" lvl="2" indent="0">
              <a:buNone/>
            </a:pPr>
            <a:r>
              <a:rPr lang="el-GR" sz="1200" b="1" i="1" dirty="0"/>
              <a:t>π</a:t>
            </a:r>
            <a:r>
              <a:rPr lang="en-US" sz="1200" i="1" dirty="0"/>
              <a:t>(</a:t>
            </a:r>
            <a:r>
              <a:rPr lang="en-US" sz="1200" i="1" dirty="0" err="1"/>
              <a:t>t</a:t>
            </a:r>
            <a:r>
              <a:rPr lang="en-US" sz="1200" i="1" baseline="-25000" dirty="0" err="1"/>
              <a:t>i</a:t>
            </a:r>
            <a:r>
              <a:rPr lang="en-US" sz="1200" i="1" baseline="-25000" dirty="0"/>
              <a:t> </a:t>
            </a:r>
            <a:r>
              <a:rPr lang="en-US" sz="1200" i="1" dirty="0"/>
              <a:t>,</a:t>
            </a:r>
            <a:r>
              <a:rPr lang="en-US" sz="1200" i="1" dirty="0" err="1"/>
              <a:t>t</a:t>
            </a:r>
            <a:r>
              <a:rPr lang="en-US" sz="1200" i="1" baseline="-25000" dirty="0" err="1"/>
              <a:t>j</a:t>
            </a:r>
            <a:r>
              <a:rPr lang="en-US" sz="1200" i="1" dirty="0"/>
              <a:t>) rank in top 2</a:t>
            </a:r>
            <a:endParaRPr lang="en-US" sz="1200" b="1" i="1" dirty="0"/>
          </a:p>
          <a:p>
            <a:r>
              <a:rPr lang="en-US" dirty="0"/>
              <a:t>Supervised</a:t>
            </a:r>
          </a:p>
          <a:p>
            <a:r>
              <a:rPr lang="en-US" sz="1200" dirty="0"/>
              <a:t>English Only</a:t>
            </a:r>
          </a:p>
          <a:p>
            <a:r>
              <a:rPr lang="en-US" sz="1200" dirty="0"/>
              <a:t>Use trained SVM classifier from existing </a:t>
            </a:r>
            <a:r>
              <a:rPr lang="en-US" sz="1200" dirty="0" err="1"/>
              <a:t>taxo</a:t>
            </a:r>
            <a:endParaRPr lang="en-US" sz="1200" dirty="0"/>
          </a:p>
          <a:p>
            <a:r>
              <a:rPr lang="en-US" sz="1200" dirty="0"/>
              <a:t>Model incorporates Negative Sampling</a:t>
            </a:r>
          </a:p>
          <a:p>
            <a:r>
              <a:rPr lang="en-US" sz="1200" dirty="0"/>
              <a:t>Classifies all possible word pairs, positives get added</a:t>
            </a:r>
          </a:p>
        </p:txBody>
      </p:sp>
      <p:sp>
        <p:nvSpPr>
          <p:cNvPr id="5" name="Text Placeholder 4"/>
          <p:cNvSpPr>
            <a:spLocks noGrp="1"/>
          </p:cNvSpPr>
          <p:nvPr>
            <p:ph type="body" sz="quarter" idx="1"/>
          </p:nvPr>
        </p:nvSpPr>
        <p:spPr>
          <a:xfrm>
            <a:off x="143265" y="1054985"/>
            <a:ext cx="2098104" cy="479822"/>
          </a:xfrm>
        </p:spPr>
        <p:style>
          <a:lnRef idx="2">
            <a:schemeClr val="accent1">
              <a:shade val="50000"/>
            </a:schemeClr>
          </a:lnRef>
          <a:fillRef idx="1">
            <a:schemeClr val="accent1"/>
          </a:fillRef>
          <a:effectRef idx="0">
            <a:schemeClr val="accent1"/>
          </a:effectRef>
          <a:fontRef idx="minor">
            <a:schemeClr val="lt1"/>
          </a:fontRef>
        </p:style>
        <p:txBody>
          <a:bodyPr>
            <a:normAutofit fontScale="77500" lnSpcReduction="20000"/>
          </a:bodyPr>
          <a:lstStyle/>
          <a:p>
            <a:r>
              <a:rPr lang="en-US" dirty="0"/>
              <a:t>Gather lots of Content</a:t>
            </a:r>
          </a:p>
        </p:txBody>
      </p:sp>
      <p:sp>
        <p:nvSpPr>
          <p:cNvPr id="11" name="Text Placeholder 4"/>
          <p:cNvSpPr>
            <a:spLocks noGrp="1"/>
          </p:cNvSpPr>
          <p:nvPr>
            <p:ph type="body" sz="quarter" idx="3"/>
          </p:nvPr>
        </p:nvSpPr>
        <p:spPr>
          <a:xfrm>
            <a:off x="4563090" y="1054985"/>
            <a:ext cx="2110964" cy="479822"/>
          </a:xfrm>
        </p:spPr>
        <p:style>
          <a:lnRef idx="2">
            <a:schemeClr val="accent5">
              <a:shade val="50000"/>
            </a:schemeClr>
          </a:lnRef>
          <a:fillRef idx="1">
            <a:schemeClr val="accent5"/>
          </a:fillRef>
          <a:effectRef idx="0">
            <a:schemeClr val="accent5"/>
          </a:effectRef>
          <a:fontRef idx="minor">
            <a:schemeClr val="lt1"/>
          </a:fontRef>
        </p:style>
        <p:txBody>
          <a:bodyPr vert="horz" rtlCol="0" anchor="ctr">
            <a:normAutofit/>
          </a:bodyPr>
          <a:lstStyle/>
          <a:p>
            <a:pPr defTabSz="457200"/>
            <a:r>
              <a:rPr lang="en-US" dirty="0"/>
              <a:t>Prune Candidates</a:t>
            </a:r>
          </a:p>
        </p:txBody>
      </p:sp>
      <p:sp>
        <p:nvSpPr>
          <p:cNvPr id="6" name="Content Placeholder 5"/>
          <p:cNvSpPr>
            <a:spLocks noGrp="1"/>
          </p:cNvSpPr>
          <p:nvPr>
            <p:ph sz="half" idx="4294967295"/>
          </p:nvPr>
        </p:nvSpPr>
        <p:spPr>
          <a:xfrm>
            <a:off x="143265" y="1569843"/>
            <a:ext cx="2098932" cy="2963466"/>
          </a:xfrm>
          <a:ln>
            <a:solidFill>
              <a:schemeClr val="tx1"/>
            </a:solidFill>
          </a:ln>
        </p:spPr>
        <p:txBody>
          <a:bodyPr>
            <a:normAutofit/>
          </a:bodyPr>
          <a:lstStyle/>
          <a:p>
            <a:r>
              <a:rPr lang="en-US" dirty="0"/>
              <a:t>General</a:t>
            </a:r>
          </a:p>
          <a:p>
            <a:r>
              <a:rPr lang="en-US" sz="1200" dirty="0"/>
              <a:t>Wikipedia(11GB)</a:t>
            </a:r>
          </a:p>
          <a:p>
            <a:r>
              <a:rPr lang="en-US" sz="1200" dirty="0"/>
              <a:t>59G (59GB)</a:t>
            </a:r>
          </a:p>
          <a:p>
            <a:r>
              <a:rPr lang="en-US" sz="1200" dirty="0"/>
              <a:t>Common Crawl (168TB)</a:t>
            </a:r>
          </a:p>
          <a:p>
            <a:r>
              <a:rPr lang="en-US" dirty="0"/>
              <a:t>Specific</a:t>
            </a:r>
          </a:p>
          <a:p>
            <a:r>
              <a:rPr lang="en-US" sz="1200" dirty="0"/>
              <a:t>Focused Domain Crawl</a:t>
            </a:r>
          </a:p>
          <a:p>
            <a:r>
              <a:rPr lang="en-US" sz="1200" dirty="0"/>
              <a:t>Lang </a:t>
            </a:r>
            <a:r>
              <a:rPr lang="en-US" sz="1200" dirty="0" err="1"/>
              <a:t>modelling</a:t>
            </a:r>
            <a:r>
              <a:rPr lang="en-US" sz="1200" dirty="0"/>
              <a:t> approach</a:t>
            </a:r>
          </a:p>
          <a:p>
            <a:r>
              <a:rPr lang="en-US" sz="1200" dirty="0"/>
              <a:t>e.g. food, science, </a:t>
            </a:r>
            <a:r>
              <a:rPr lang="en-US" sz="1200" dirty="0" err="1"/>
              <a:t>enviro</a:t>
            </a:r>
            <a:endParaRPr lang="en-US" sz="1200" dirty="0"/>
          </a:p>
          <a:p>
            <a:r>
              <a:rPr lang="en-US" dirty="0"/>
              <a:t>Thorough</a:t>
            </a:r>
          </a:p>
          <a:p>
            <a:r>
              <a:rPr lang="en-US" sz="1200" dirty="0"/>
              <a:t>Takes 1 week per language per domain</a:t>
            </a:r>
          </a:p>
        </p:txBody>
      </p:sp>
      <p:sp>
        <p:nvSpPr>
          <p:cNvPr id="13" name="Text Placeholder 4"/>
          <p:cNvSpPr txBox="1">
            <a:spLocks/>
          </p:cNvSpPr>
          <p:nvPr/>
        </p:nvSpPr>
        <p:spPr>
          <a:xfrm>
            <a:off x="2333219" y="1054985"/>
            <a:ext cx="2124910" cy="47982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rtlCol="0" anchor="ctr">
            <a:normAutofit fontScale="77500" lnSpcReduction="20000"/>
          </a:bodyPr>
          <a:lstStyle>
            <a:lvl1pPr indent="0">
              <a:spcBef>
                <a:spcPts val="700"/>
              </a:spcBef>
              <a:buClr>
                <a:schemeClr val="accent2"/>
              </a:buClr>
              <a:buSzPct val="60000"/>
              <a:buFontTx/>
              <a:buNone/>
              <a:defRPr kumimoji="0" sz="2000" b="1">
                <a:solidFill>
                  <a:srgbClr val="FFFFFF"/>
                </a:solidFill>
              </a:defRPr>
            </a:lvl1pPr>
            <a:lvl2pPr marL="640080" indent="-274320">
              <a:spcBef>
                <a:spcPts val="550"/>
              </a:spcBef>
              <a:buClr>
                <a:schemeClr val="accent1"/>
              </a:buClr>
              <a:buSzPct val="70000"/>
              <a:buFont typeface="Wingdings 2"/>
              <a:buChar char=""/>
              <a:defRPr kumimoji="0" sz="2600"/>
            </a:lvl2pPr>
            <a:lvl3pPr indent="-228600">
              <a:spcBef>
                <a:spcPts val="500"/>
              </a:spcBef>
              <a:buClr>
                <a:schemeClr val="accent2"/>
              </a:buClr>
              <a:buSzPct val="75000"/>
              <a:buFont typeface="Wingdings"/>
              <a:buChar char=""/>
              <a:defRPr kumimoji="0" sz="2300"/>
            </a:lvl3pPr>
            <a:lvl4pPr indent="-228600">
              <a:spcBef>
                <a:spcPts val="400"/>
              </a:spcBef>
              <a:buClr>
                <a:schemeClr val="accent3"/>
              </a:buClr>
              <a:buSzPct val="75000"/>
              <a:buFont typeface="Wingdings"/>
              <a:buChar char=""/>
              <a:defRPr kumimoji="0" sz="2000"/>
            </a:lvl4pPr>
            <a:lvl5pPr indent="-228600">
              <a:spcBef>
                <a:spcPts val="400"/>
              </a:spcBef>
              <a:buClr>
                <a:schemeClr val="accent4"/>
              </a:buClr>
              <a:buSzPct val="65000"/>
              <a:buFont typeface="Wingdings"/>
              <a:buChar char=""/>
              <a:defRPr kumimoji="0" sz="2000"/>
            </a:lvl5pPr>
            <a:lvl6pPr marL="2103120" indent="-228600">
              <a:spcBef>
                <a:spcPct val="20000"/>
              </a:spcBef>
              <a:buClr>
                <a:schemeClr val="accent1"/>
              </a:buClr>
              <a:buFont typeface="Wingdings"/>
              <a:buChar char="§"/>
              <a:defRPr kumimoji="0" baseline="0"/>
            </a:lvl6pPr>
            <a:lvl7pPr marL="2377440" indent="-228600">
              <a:spcBef>
                <a:spcPct val="20000"/>
              </a:spcBef>
              <a:buClr>
                <a:schemeClr val="accent2"/>
              </a:buClr>
              <a:buFont typeface="Wingdings"/>
              <a:buChar char="§"/>
              <a:defRPr kumimoji="0" baseline="0"/>
            </a:lvl7pPr>
            <a:lvl8pPr marL="2651760" indent="-228600">
              <a:spcBef>
                <a:spcPct val="20000"/>
              </a:spcBef>
              <a:buClr>
                <a:schemeClr val="accent3"/>
              </a:buClr>
              <a:buFont typeface="Wingdings"/>
              <a:buChar char="§"/>
              <a:defRPr kumimoji="0" baseline="0"/>
            </a:lvl8pPr>
            <a:lvl9pPr marL="2926080" indent="-228600">
              <a:spcBef>
                <a:spcPct val="20000"/>
              </a:spcBef>
              <a:buClr>
                <a:schemeClr val="accent4"/>
              </a:buClr>
              <a:buFont typeface="Wingdings"/>
              <a:buChar char="§"/>
              <a:defRPr kumimoji="0" baseline="0"/>
            </a:lvl9pPr>
          </a:lstStyle>
          <a:p>
            <a:r>
              <a:rPr lang="en-US" dirty="0"/>
              <a:t>Candidate Hypernyms</a:t>
            </a:r>
          </a:p>
        </p:txBody>
      </p:sp>
      <p:sp>
        <p:nvSpPr>
          <p:cNvPr id="16" name="Content Placeholder 5"/>
          <p:cNvSpPr txBox="1">
            <a:spLocks/>
          </p:cNvSpPr>
          <p:nvPr/>
        </p:nvSpPr>
        <p:spPr>
          <a:xfrm>
            <a:off x="6814061" y="1569843"/>
            <a:ext cx="2110964" cy="2963466"/>
          </a:xfrm>
          <a:prstGeom prst="rect">
            <a:avLst/>
          </a:prstGeom>
          <a:ln>
            <a:solidFill>
              <a:schemeClr val="accent4"/>
            </a:solidFill>
          </a:ln>
        </p:spPr>
        <p:txBody>
          <a:bodyPr vert="horz" lIns="91440" tIns="45720" rIns="91440" bIns="45720" rtlCol="0">
            <a:normAutofit/>
          </a:bodyPr>
          <a:lst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24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Steps</a:t>
            </a:r>
          </a:p>
          <a:p>
            <a:r>
              <a:rPr lang="en-US" sz="1200" dirty="0"/>
              <a:t>Start with the noisy graph</a:t>
            </a:r>
          </a:p>
          <a:p>
            <a:r>
              <a:rPr lang="en-US" sz="1200" dirty="0"/>
              <a:t>Use graph pruning techniques</a:t>
            </a:r>
          </a:p>
          <a:p>
            <a:r>
              <a:rPr lang="en-US" sz="1200" dirty="0"/>
              <a:t>Remove cycles and </a:t>
            </a:r>
            <a:r>
              <a:rPr lang="en-US" sz="1200" dirty="0" err="1"/>
              <a:t>bidirectionals</a:t>
            </a:r>
            <a:endParaRPr lang="en-US" sz="1200" dirty="0"/>
          </a:p>
          <a:p>
            <a:r>
              <a:rPr lang="en-US" sz="1200" dirty="0"/>
              <a:t>Makes a Directed Acyclic Graph</a:t>
            </a:r>
          </a:p>
          <a:p>
            <a:r>
              <a:rPr lang="en-US" sz="1200" dirty="0"/>
              <a:t>Attach top nodes to root</a:t>
            </a:r>
          </a:p>
          <a:p>
            <a:r>
              <a:rPr lang="en-US" dirty="0"/>
              <a:t>End result is a Taxonomy</a:t>
            </a:r>
          </a:p>
          <a:p>
            <a:endParaRPr lang="en-US" dirty="0"/>
          </a:p>
        </p:txBody>
      </p:sp>
      <p:sp>
        <p:nvSpPr>
          <p:cNvPr id="17" name="Text Placeholder 4"/>
          <p:cNvSpPr txBox="1">
            <a:spLocks/>
          </p:cNvSpPr>
          <p:nvPr/>
        </p:nvSpPr>
        <p:spPr>
          <a:xfrm>
            <a:off x="6814061" y="1054985"/>
            <a:ext cx="2110964" cy="4798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ctr">
            <a:normAutofit fontScale="85000" lnSpcReduction="10000"/>
          </a:bodyPr>
          <a:lstStyle>
            <a:lvl1pPr marL="0" indent="0" algn="l" defTabSz="457200" rtl="0" eaLnBrk="1" latinLnBrk="0" hangingPunct="1">
              <a:spcBef>
                <a:spcPct val="20000"/>
              </a:spcBef>
              <a:buClr>
                <a:schemeClr val="tx1"/>
              </a:buClr>
              <a:buFontTx/>
              <a:buNone/>
              <a:defRPr sz="2000" b="1" kern="1200">
                <a:solidFill>
                  <a:srgbClr val="FFFFFF"/>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24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r>
              <a:rPr lang="en-US" dirty="0"/>
              <a:t>Construct Taxonomy</a:t>
            </a:r>
          </a:p>
        </p:txBody>
      </p:sp>
    </p:spTree>
    <p:extLst>
      <p:ext uri="{BB962C8B-B14F-4D97-AF65-F5344CB8AC3E}">
        <p14:creationId xmlns:p14="http://schemas.microsoft.com/office/powerpoint/2010/main" val="1850340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TAXI  - Science Domain Example Graph</a:t>
            </a:r>
          </a:p>
        </p:txBody>
      </p:sp>
      <p:pic>
        <p:nvPicPr>
          <p:cNvPr id="5" name="Picture 4"/>
          <p:cNvPicPr>
            <a:picLocks noChangeAspect="1"/>
          </p:cNvPicPr>
          <p:nvPr/>
        </p:nvPicPr>
        <p:blipFill>
          <a:blip r:embed="rId3"/>
          <a:stretch>
            <a:fillRect/>
          </a:stretch>
        </p:blipFill>
        <p:spPr>
          <a:xfrm>
            <a:off x="146888" y="1540084"/>
            <a:ext cx="8850228" cy="3545399"/>
          </a:xfrm>
          <a:prstGeom prst="rect">
            <a:avLst/>
          </a:prstGeom>
          <a:ln>
            <a:solidFill>
              <a:srgbClr val="E62333"/>
            </a:solidFill>
          </a:ln>
        </p:spPr>
        <p:style>
          <a:lnRef idx="2">
            <a:schemeClr val="accent2"/>
          </a:lnRef>
          <a:fillRef idx="1">
            <a:schemeClr val="lt1"/>
          </a:fillRef>
          <a:effectRef idx="0">
            <a:schemeClr val="accent2"/>
          </a:effectRef>
          <a:fontRef idx="minor">
            <a:schemeClr val="dk1"/>
          </a:fontRef>
        </p:style>
      </p:pic>
      <p:pic>
        <p:nvPicPr>
          <p:cNvPr id="6" name="Picture 5"/>
          <p:cNvPicPr>
            <a:picLocks noChangeAspect="1"/>
          </p:cNvPicPr>
          <p:nvPr/>
        </p:nvPicPr>
        <p:blipFill>
          <a:blip r:embed="rId4"/>
          <a:stretch>
            <a:fillRect/>
          </a:stretch>
        </p:blipFill>
        <p:spPr>
          <a:xfrm>
            <a:off x="23741" y="1094708"/>
            <a:ext cx="9108389" cy="584372"/>
          </a:xfrm>
          <a:prstGeom prst="rect">
            <a:avLst/>
          </a:prstGeom>
        </p:spPr>
        <p:style>
          <a:lnRef idx="2">
            <a:schemeClr val="accent1"/>
          </a:lnRef>
          <a:fillRef idx="1">
            <a:schemeClr val="lt1"/>
          </a:fillRef>
          <a:effectRef idx="0">
            <a:schemeClr val="accent1"/>
          </a:effectRef>
          <a:fontRef idx="minor">
            <a:schemeClr val="dk1"/>
          </a:fontRef>
        </p:style>
      </p:pic>
      <p:sp>
        <p:nvSpPr>
          <p:cNvPr id="7" name="Rectangle 6"/>
          <p:cNvSpPr/>
          <p:nvPr/>
        </p:nvSpPr>
        <p:spPr>
          <a:xfrm>
            <a:off x="4273037" y="1317592"/>
            <a:ext cx="629086" cy="240371"/>
          </a:xfrm>
          <a:prstGeom prst="rect">
            <a:avLst/>
          </a:prstGeom>
          <a:ln>
            <a:solidFill>
              <a:srgbClr val="E623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 name="Straight Connector 8"/>
          <p:cNvCxnSpPr>
            <a:stCxn id="7" idx="3"/>
          </p:cNvCxnSpPr>
          <p:nvPr/>
        </p:nvCxnSpPr>
        <p:spPr>
          <a:xfrm>
            <a:off x="4902124" y="1437777"/>
            <a:ext cx="4094992" cy="232400"/>
          </a:xfrm>
          <a:prstGeom prst="line">
            <a:avLst/>
          </a:prstGeom>
          <a:ln>
            <a:solidFill>
              <a:srgbClr val="E6233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7" idx="1"/>
          </p:cNvCxnSpPr>
          <p:nvPr/>
        </p:nvCxnSpPr>
        <p:spPr>
          <a:xfrm flipH="1">
            <a:off x="146888" y="1437777"/>
            <a:ext cx="4126149" cy="234684"/>
          </a:xfrm>
          <a:prstGeom prst="line">
            <a:avLst/>
          </a:prstGeom>
          <a:ln>
            <a:solidFill>
              <a:srgbClr val="E6233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8671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rot="5400000">
            <a:off x="5429469" y="1104466"/>
            <a:ext cx="2314032" cy="4414340"/>
          </a:xfrm>
          <a:prstGeom prst="rect">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t"/>
          <a:lstStyle/>
          <a:p>
            <a:pPr algn="ctr"/>
            <a:r>
              <a:rPr lang="en-US" sz="1400" b="1" dirty="0">
                <a:solidFill>
                  <a:schemeClr val="tx2">
                    <a:lumMod val="75000"/>
                  </a:schemeClr>
                </a:solidFill>
              </a:rPr>
              <a:t>Unsupervised</a:t>
            </a:r>
          </a:p>
        </p:txBody>
      </p:sp>
      <p:sp>
        <p:nvSpPr>
          <p:cNvPr id="21" name="Rectangle 20"/>
          <p:cNvSpPr/>
          <p:nvPr/>
        </p:nvSpPr>
        <p:spPr>
          <a:xfrm rot="5400000">
            <a:off x="6047832" y="-705052"/>
            <a:ext cx="1077310" cy="4414344"/>
          </a:xfrm>
          <a:prstGeom prst="rect">
            <a:avLst/>
          </a:prstGeom>
          <a:solidFill>
            <a:schemeClr val="accent2">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t"/>
          <a:lstStyle/>
          <a:p>
            <a:pPr algn="ctr"/>
            <a:r>
              <a:rPr lang="en-US" sz="1400" b="1" dirty="0">
                <a:solidFill>
                  <a:schemeClr val="tx2">
                    <a:lumMod val="75000"/>
                  </a:schemeClr>
                </a:solidFill>
              </a:rPr>
              <a:t>Supervised</a:t>
            </a:r>
          </a:p>
        </p:txBody>
      </p:sp>
      <p:sp>
        <p:nvSpPr>
          <p:cNvPr id="2" name="Title 1"/>
          <p:cNvSpPr>
            <a:spLocks noGrp="1"/>
          </p:cNvSpPr>
          <p:nvPr>
            <p:ph type="title"/>
          </p:nvPr>
        </p:nvSpPr>
        <p:spPr>
          <a:xfrm>
            <a:off x="399475" y="72000"/>
            <a:ext cx="8394183" cy="857250"/>
          </a:xfrm>
        </p:spPr>
        <p:txBody>
          <a:bodyPr>
            <a:normAutofit/>
          </a:bodyPr>
          <a:lstStyle/>
          <a:p>
            <a:r>
              <a:rPr lang="en-US" dirty="0"/>
              <a:t>Use Cases and Applicable Techniques</a:t>
            </a:r>
          </a:p>
        </p:txBody>
      </p:sp>
      <p:sp>
        <p:nvSpPr>
          <p:cNvPr id="5" name="Rectangle 4"/>
          <p:cNvSpPr/>
          <p:nvPr/>
        </p:nvSpPr>
        <p:spPr>
          <a:xfrm>
            <a:off x="4528187" y="2239876"/>
            <a:ext cx="3445065" cy="3328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LDA </a:t>
            </a:r>
            <a:r>
              <a:rPr lang="en-US" dirty="0">
                <a:sym typeface="Wingdings"/>
              </a:rPr>
              <a:t> 1,2,5</a:t>
            </a:r>
            <a:endParaRPr lang="en-US" dirty="0"/>
          </a:p>
        </p:txBody>
      </p:sp>
      <p:sp>
        <p:nvSpPr>
          <p:cNvPr id="7" name="Rectangle 6"/>
          <p:cNvSpPr/>
          <p:nvPr/>
        </p:nvSpPr>
        <p:spPr>
          <a:xfrm>
            <a:off x="4528187" y="2727437"/>
            <a:ext cx="3445065" cy="3328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RAKE </a:t>
            </a:r>
            <a:r>
              <a:rPr lang="en-US" dirty="0">
                <a:sym typeface="Wingdings"/>
              </a:rPr>
              <a:t> 1,2,3</a:t>
            </a:r>
            <a:endParaRPr lang="en-US" dirty="0"/>
          </a:p>
        </p:txBody>
      </p:sp>
      <p:sp>
        <p:nvSpPr>
          <p:cNvPr id="8" name="Rectangle 7"/>
          <p:cNvSpPr/>
          <p:nvPr/>
        </p:nvSpPr>
        <p:spPr>
          <a:xfrm>
            <a:off x="4528186" y="1100944"/>
            <a:ext cx="3445065" cy="3328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Maui </a:t>
            </a:r>
            <a:r>
              <a:rPr lang="en-US" dirty="0">
                <a:sym typeface="Wingdings"/>
              </a:rPr>
              <a:t> 1,2,3</a:t>
            </a:r>
            <a:endParaRPr lang="en-US" dirty="0"/>
          </a:p>
        </p:txBody>
      </p:sp>
      <p:sp>
        <p:nvSpPr>
          <p:cNvPr id="9" name="Rectangle 8"/>
          <p:cNvSpPr/>
          <p:nvPr/>
        </p:nvSpPr>
        <p:spPr>
          <a:xfrm>
            <a:off x="4528186" y="3151361"/>
            <a:ext cx="3445065" cy="3328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Topia </a:t>
            </a:r>
            <a:r>
              <a:rPr lang="en-US" dirty="0">
                <a:sym typeface="Wingdings"/>
              </a:rPr>
              <a:t> 3</a:t>
            </a:r>
            <a:endParaRPr lang="en-US" dirty="0"/>
          </a:p>
        </p:txBody>
      </p:sp>
      <p:sp>
        <p:nvSpPr>
          <p:cNvPr id="10" name="Rectangle 9"/>
          <p:cNvSpPr/>
          <p:nvPr/>
        </p:nvSpPr>
        <p:spPr>
          <a:xfrm>
            <a:off x="4528186" y="3593374"/>
            <a:ext cx="3445065" cy="3328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Skipchunk </a:t>
            </a:r>
            <a:r>
              <a:rPr lang="en-US" dirty="0">
                <a:sym typeface="Wingdings"/>
              </a:rPr>
              <a:t> 3,4,5,7</a:t>
            </a:r>
            <a:endParaRPr lang="en-US" dirty="0"/>
          </a:p>
        </p:txBody>
      </p:sp>
      <p:sp>
        <p:nvSpPr>
          <p:cNvPr id="11" name="Rectangle 10"/>
          <p:cNvSpPr/>
          <p:nvPr/>
        </p:nvSpPr>
        <p:spPr>
          <a:xfrm>
            <a:off x="4528187" y="4042985"/>
            <a:ext cx="3445065" cy="3328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Hearst </a:t>
            </a:r>
            <a:r>
              <a:rPr lang="en-US" dirty="0">
                <a:sym typeface="Wingdings"/>
              </a:rPr>
              <a:t> 4,5,6</a:t>
            </a:r>
            <a:endParaRPr lang="en-US" dirty="0"/>
          </a:p>
        </p:txBody>
      </p:sp>
      <p:sp>
        <p:nvSpPr>
          <p:cNvPr id="12" name="Rectangle 11"/>
          <p:cNvSpPr/>
          <p:nvPr/>
        </p:nvSpPr>
        <p:spPr>
          <a:xfrm>
            <a:off x="4528186" y="1564565"/>
            <a:ext cx="3445065" cy="3328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TAXI </a:t>
            </a:r>
            <a:r>
              <a:rPr lang="en-US" dirty="0">
                <a:sym typeface="Wingdings"/>
              </a:rPr>
              <a:t> 4,5,6,7</a:t>
            </a:r>
            <a:endParaRPr lang="en-US" dirty="0"/>
          </a:p>
        </p:txBody>
      </p:sp>
      <p:sp>
        <p:nvSpPr>
          <p:cNvPr id="14" name="Rectangle 13"/>
          <p:cNvSpPr/>
          <p:nvPr/>
        </p:nvSpPr>
        <p:spPr>
          <a:xfrm>
            <a:off x="513335" y="963465"/>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1. Document Classification</a:t>
            </a:r>
          </a:p>
        </p:txBody>
      </p:sp>
      <p:sp>
        <p:nvSpPr>
          <p:cNvPr id="15" name="Rectangle 14"/>
          <p:cNvSpPr/>
          <p:nvPr/>
        </p:nvSpPr>
        <p:spPr>
          <a:xfrm>
            <a:off x="513335" y="2020919"/>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3. Terms for Query Suggestion</a:t>
            </a:r>
          </a:p>
        </p:txBody>
      </p:sp>
      <p:sp>
        <p:nvSpPr>
          <p:cNvPr id="16" name="Rectangle 15"/>
          <p:cNvSpPr/>
          <p:nvPr/>
        </p:nvSpPr>
        <p:spPr>
          <a:xfrm>
            <a:off x="513335" y="2549646"/>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4. Grouping Similar Terms</a:t>
            </a:r>
          </a:p>
        </p:txBody>
      </p:sp>
      <p:sp>
        <p:nvSpPr>
          <p:cNvPr id="17" name="Rectangle 16"/>
          <p:cNvSpPr/>
          <p:nvPr/>
        </p:nvSpPr>
        <p:spPr>
          <a:xfrm>
            <a:off x="513335" y="3078373"/>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5. Relating Concepts</a:t>
            </a:r>
          </a:p>
        </p:txBody>
      </p:sp>
      <p:sp>
        <p:nvSpPr>
          <p:cNvPr id="18" name="Rectangle 17"/>
          <p:cNvSpPr/>
          <p:nvPr/>
        </p:nvSpPr>
        <p:spPr>
          <a:xfrm>
            <a:off x="513335" y="3607100"/>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6. Taxonomy Generation</a:t>
            </a:r>
          </a:p>
        </p:txBody>
      </p:sp>
      <p:sp>
        <p:nvSpPr>
          <p:cNvPr id="19" name="Rectangle 18"/>
          <p:cNvSpPr/>
          <p:nvPr/>
        </p:nvSpPr>
        <p:spPr>
          <a:xfrm>
            <a:off x="513335" y="1492192"/>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2. Enriching Content</a:t>
            </a:r>
          </a:p>
        </p:txBody>
      </p:sp>
      <p:sp>
        <p:nvSpPr>
          <p:cNvPr id="20" name="Rectangle 19"/>
          <p:cNvSpPr/>
          <p:nvPr/>
        </p:nvSpPr>
        <p:spPr>
          <a:xfrm>
            <a:off x="513335" y="4135825"/>
            <a:ext cx="3156527" cy="3328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t>7. Ontology Bootstrapping</a:t>
            </a:r>
          </a:p>
        </p:txBody>
      </p:sp>
    </p:spTree>
    <p:extLst>
      <p:ext uri="{BB962C8B-B14F-4D97-AF65-F5344CB8AC3E}">
        <p14:creationId xmlns:p14="http://schemas.microsoft.com/office/powerpoint/2010/main" val="2517436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sz="quarter" idx="2"/>
          </p:nvPr>
        </p:nvSpPr>
        <p:spPr>
          <a:xfrm>
            <a:off x="609600" y="1539672"/>
            <a:ext cx="3886201" cy="2993320"/>
          </a:xfrm>
          <a:ln>
            <a:solidFill>
              <a:schemeClr val="tx1"/>
            </a:solidFill>
          </a:ln>
        </p:spPr>
        <p:txBody>
          <a:bodyPr>
            <a:normAutofit/>
          </a:bodyPr>
          <a:lstStyle/>
          <a:p>
            <a:r>
              <a:rPr lang="en-US" dirty="0"/>
              <a:t>Trending to tasks being split:</a:t>
            </a:r>
          </a:p>
          <a:p>
            <a:pPr lvl="1"/>
            <a:r>
              <a:rPr lang="en-US" dirty="0"/>
              <a:t>Hypernym Detection</a:t>
            </a:r>
          </a:p>
          <a:p>
            <a:pPr lvl="1"/>
            <a:r>
              <a:rPr lang="en-US" dirty="0"/>
              <a:t>Hypernym Discovery</a:t>
            </a:r>
          </a:p>
          <a:p>
            <a:pPr lvl="1"/>
            <a:r>
              <a:rPr lang="en-US" dirty="0"/>
              <a:t>Taxonomy Construction</a:t>
            </a:r>
          </a:p>
          <a:p>
            <a:pPr lvl="1"/>
            <a:r>
              <a:rPr lang="en-US" dirty="0"/>
              <a:t>Taxonomy Evaluation</a:t>
            </a:r>
          </a:p>
          <a:p>
            <a:r>
              <a:rPr lang="en-US" dirty="0"/>
              <a:t>Word-</a:t>
            </a:r>
            <a:r>
              <a:rPr lang="en-US" dirty="0" err="1"/>
              <a:t>Embeddings</a:t>
            </a:r>
            <a:r>
              <a:rPr lang="en-US" dirty="0"/>
              <a:t> and Deep Learning are becoming more prevalent in the above tasks</a:t>
            </a:r>
          </a:p>
        </p:txBody>
      </p:sp>
      <p:sp>
        <p:nvSpPr>
          <p:cNvPr id="6" name="Content Placeholder 5"/>
          <p:cNvSpPr>
            <a:spLocks noGrp="1"/>
          </p:cNvSpPr>
          <p:nvPr>
            <p:ph sz="quarter" idx="4"/>
          </p:nvPr>
        </p:nvSpPr>
        <p:spPr>
          <a:xfrm>
            <a:off x="4800599" y="1539672"/>
            <a:ext cx="3886201" cy="2993320"/>
          </a:xfrm>
          <a:ln>
            <a:solidFill>
              <a:schemeClr val="accent3"/>
            </a:solidFill>
          </a:ln>
        </p:spPr>
        <p:txBody>
          <a:bodyPr>
            <a:normAutofit fontScale="92500" lnSpcReduction="20000"/>
          </a:bodyPr>
          <a:lstStyle/>
          <a:p>
            <a:r>
              <a:rPr lang="en-US" dirty="0"/>
              <a:t>Improve Accuracy</a:t>
            </a:r>
          </a:p>
          <a:p>
            <a:r>
              <a:rPr lang="en-US" dirty="0"/>
              <a:t>Generation of RDF triples</a:t>
            </a:r>
          </a:p>
          <a:p>
            <a:r>
              <a:rPr lang="en-US" dirty="0"/>
              <a:t>Use common predicates and leverage substrings and lexico-syntactic patterns</a:t>
            </a:r>
          </a:p>
          <a:p>
            <a:r>
              <a:rPr lang="en-US" dirty="0"/>
              <a:t>Known issues that make things hard:</a:t>
            </a:r>
          </a:p>
          <a:p>
            <a:pPr lvl="1"/>
            <a:r>
              <a:rPr lang="en-US" dirty="0"/>
              <a:t>Co-reference resolution</a:t>
            </a:r>
          </a:p>
          <a:p>
            <a:pPr lvl="1"/>
            <a:r>
              <a:rPr lang="en-US" dirty="0"/>
              <a:t>Intransitivity</a:t>
            </a:r>
          </a:p>
          <a:p>
            <a:pPr lvl="1"/>
            <a:r>
              <a:rPr lang="en-US" dirty="0"/>
              <a:t>Passive </a:t>
            </a:r>
            <a:r>
              <a:rPr lang="en-US" dirty="0" err="1"/>
              <a:t>vs</a:t>
            </a:r>
            <a:r>
              <a:rPr lang="en-US" dirty="0"/>
              <a:t> Active voice</a:t>
            </a:r>
          </a:p>
        </p:txBody>
      </p:sp>
      <p:sp>
        <p:nvSpPr>
          <p:cNvPr id="4" name="Text Placeholder 3"/>
          <p:cNvSpPr>
            <a:spLocks noGrp="1"/>
          </p:cNvSpPr>
          <p:nvPr>
            <p:ph type="body" sz="quarter" idx="1"/>
          </p:nvPr>
        </p:nvSpPr>
        <p:spPr>
          <a:xfrm>
            <a:off x="609600" y="1025322"/>
            <a:ext cx="3886201" cy="480060"/>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For the Field</a:t>
            </a:r>
          </a:p>
        </p:txBody>
      </p:sp>
      <p:sp>
        <p:nvSpPr>
          <p:cNvPr id="5" name="Text Placeholder 4"/>
          <p:cNvSpPr>
            <a:spLocks noGrp="1"/>
          </p:cNvSpPr>
          <p:nvPr>
            <p:ph type="body" sz="quarter" idx="3"/>
          </p:nvPr>
        </p:nvSpPr>
        <p:spPr>
          <a:xfrm>
            <a:off x="4800599" y="1025322"/>
            <a:ext cx="3886201"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t>For Skipchunk</a:t>
            </a:r>
          </a:p>
        </p:txBody>
      </p:sp>
    </p:spTree>
    <p:extLst>
      <p:ext uri="{BB962C8B-B14F-4D97-AF65-F5344CB8AC3E}">
        <p14:creationId xmlns:p14="http://schemas.microsoft.com/office/powerpoint/2010/main" val="2667465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I’m talking. (Problem statement)</a:t>
            </a:r>
          </a:p>
        </p:txBody>
      </p:sp>
      <p:sp>
        <p:nvSpPr>
          <p:cNvPr id="3" name="Content Placeholder 2"/>
          <p:cNvSpPr>
            <a:spLocks noGrp="1"/>
          </p:cNvSpPr>
          <p:nvPr>
            <p:ph sz="quarter" idx="2"/>
          </p:nvPr>
        </p:nvSpPr>
        <p:spPr>
          <a:xfrm>
            <a:off x="609600" y="1566030"/>
            <a:ext cx="3886201" cy="2686050"/>
          </a:xfrm>
          <a:ln w="28575" cmpd="sng">
            <a:solidFill>
              <a:srgbClr val="007AC3"/>
            </a:solidFill>
          </a:ln>
        </p:spPr>
        <p:txBody>
          <a:bodyPr>
            <a:normAutofit fontScale="70000" lnSpcReduction="20000"/>
          </a:bodyPr>
          <a:lstStyle/>
          <a:p>
            <a:r>
              <a:rPr lang="en-US" dirty="0"/>
              <a:t>Suggesting stuff to users</a:t>
            </a:r>
          </a:p>
          <a:p>
            <a:pPr lvl="1"/>
            <a:r>
              <a:rPr lang="en-US" dirty="0"/>
              <a:t> </a:t>
            </a:r>
            <a:r>
              <a:rPr lang="en-US" b="1" i="1" dirty="0"/>
              <a:t>based on what</a:t>
            </a:r>
            <a:r>
              <a:rPr lang="en-US" dirty="0"/>
              <a:t>?</a:t>
            </a:r>
          </a:p>
          <a:p>
            <a:r>
              <a:rPr lang="en-US" dirty="0"/>
              <a:t>Content clustering/relationships/similarities</a:t>
            </a:r>
          </a:p>
          <a:p>
            <a:pPr lvl="1"/>
            <a:r>
              <a:rPr lang="en-US" b="1" i="1" dirty="0"/>
              <a:t>but how</a:t>
            </a:r>
            <a:r>
              <a:rPr lang="en-US" dirty="0"/>
              <a:t>?</a:t>
            </a:r>
          </a:p>
          <a:p>
            <a:r>
              <a:rPr lang="en-US" dirty="0"/>
              <a:t>Slots and intent for Queries and Bots</a:t>
            </a:r>
          </a:p>
          <a:p>
            <a:pPr lvl="1"/>
            <a:r>
              <a:rPr lang="en-US" b="1" i="1" dirty="0"/>
              <a:t>with what</a:t>
            </a:r>
            <a:r>
              <a:rPr lang="en-US" dirty="0"/>
              <a:t>?</a:t>
            </a:r>
          </a:p>
          <a:p>
            <a:r>
              <a:rPr lang="en-US" dirty="0"/>
              <a:t>Entities and Named Entity Recognition</a:t>
            </a:r>
          </a:p>
          <a:p>
            <a:pPr lvl="1"/>
            <a:r>
              <a:rPr lang="en-US" b="1" i="1" dirty="0"/>
              <a:t>sourced from where</a:t>
            </a:r>
            <a:r>
              <a:rPr lang="en-US" dirty="0"/>
              <a:t>?</a:t>
            </a:r>
          </a:p>
          <a:p>
            <a:r>
              <a:rPr lang="en-US" dirty="0"/>
              <a:t>Question Answering</a:t>
            </a:r>
          </a:p>
          <a:p>
            <a:pPr lvl="1"/>
            <a:r>
              <a:rPr lang="en-US" b="1" i="1" dirty="0"/>
              <a:t>how can it know</a:t>
            </a:r>
            <a:r>
              <a:rPr lang="en-US" dirty="0"/>
              <a:t>?</a:t>
            </a:r>
          </a:p>
          <a:p>
            <a:r>
              <a:rPr lang="en-US" dirty="0"/>
              <a:t>Dimension reduction for unstructured text</a:t>
            </a:r>
          </a:p>
          <a:p>
            <a:pPr lvl="1"/>
            <a:r>
              <a:rPr lang="en-US" b="1" i="1" dirty="0"/>
              <a:t>down to what</a:t>
            </a:r>
            <a:r>
              <a:rPr lang="en-US" dirty="0"/>
              <a:t>?</a:t>
            </a:r>
          </a:p>
        </p:txBody>
      </p:sp>
      <p:sp>
        <p:nvSpPr>
          <p:cNvPr id="4" name="Content Placeholder 3"/>
          <p:cNvSpPr>
            <a:spLocks noGrp="1"/>
          </p:cNvSpPr>
          <p:nvPr>
            <p:ph sz="quarter" idx="4"/>
          </p:nvPr>
        </p:nvSpPr>
        <p:spPr>
          <a:xfrm>
            <a:off x="4800599" y="1566030"/>
            <a:ext cx="3886201" cy="2686050"/>
          </a:xfrm>
          <a:ln w="28575" cmpd="sng">
            <a:solidFill>
              <a:schemeClr val="accent3"/>
            </a:solidFill>
          </a:ln>
        </p:spPr>
        <p:txBody>
          <a:bodyPr>
            <a:normAutofit fontScale="85000" lnSpcReduction="10000"/>
          </a:bodyPr>
          <a:lstStyle/>
          <a:p>
            <a:r>
              <a:rPr lang="en-US" dirty="0"/>
              <a:t>Lots of products in different domains</a:t>
            </a:r>
          </a:p>
          <a:p>
            <a:pPr lvl="1"/>
            <a:r>
              <a:rPr lang="en-US" b="1" i="1" dirty="0"/>
              <a:t>Law, Tax, Health, Marketing, Etc.</a:t>
            </a:r>
          </a:p>
          <a:p>
            <a:r>
              <a:rPr lang="en-US" dirty="0"/>
              <a:t>Better search with less effort</a:t>
            </a:r>
          </a:p>
          <a:p>
            <a:pPr lvl="1"/>
            <a:r>
              <a:rPr lang="en-US" b="1" i="1" dirty="0"/>
              <a:t>Shortage of metadata experts</a:t>
            </a:r>
          </a:p>
          <a:p>
            <a:r>
              <a:rPr lang="en-US" dirty="0"/>
              <a:t>Domains differ, content proprietary</a:t>
            </a:r>
          </a:p>
          <a:p>
            <a:pPr lvl="1"/>
            <a:r>
              <a:rPr lang="en-US" b="1" i="1" dirty="0"/>
              <a:t>Lots of work, always from scratch</a:t>
            </a:r>
          </a:p>
          <a:p>
            <a:r>
              <a:rPr lang="en-US" dirty="0"/>
              <a:t>Terms of Art, Concepts, Vocabularies, take years to curate manually</a:t>
            </a:r>
          </a:p>
          <a:p>
            <a:pPr lvl="1"/>
            <a:r>
              <a:rPr lang="en-US" b="1" i="1" dirty="0"/>
              <a:t>They are usually subjective</a:t>
            </a:r>
          </a:p>
        </p:txBody>
      </p:sp>
      <p:sp>
        <p:nvSpPr>
          <p:cNvPr id="5" name="Text Placeholder 4"/>
          <p:cNvSpPr>
            <a:spLocks noGrp="1"/>
          </p:cNvSpPr>
          <p:nvPr>
            <p:ph type="body" sz="quarter" idx="1"/>
          </p:nvPr>
        </p:nvSpPr>
        <p:spPr>
          <a:xfrm>
            <a:off x="609600" y="1051680"/>
            <a:ext cx="3886201" cy="480060"/>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Information Retrieval Problems</a:t>
            </a:r>
          </a:p>
        </p:txBody>
      </p:sp>
      <p:sp>
        <p:nvSpPr>
          <p:cNvPr id="6" name="Text Placeholder 5"/>
          <p:cNvSpPr>
            <a:spLocks noGrp="1"/>
          </p:cNvSpPr>
          <p:nvPr>
            <p:ph type="body" sz="quarter" idx="3"/>
          </p:nvPr>
        </p:nvSpPr>
        <p:spPr>
          <a:xfrm>
            <a:off x="4800599" y="1051680"/>
            <a:ext cx="3886201"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t>Product Problems</a:t>
            </a:r>
          </a:p>
        </p:txBody>
      </p:sp>
      <p:sp>
        <p:nvSpPr>
          <p:cNvPr id="8" name="TextBox 7"/>
          <p:cNvSpPr txBox="1"/>
          <p:nvPr/>
        </p:nvSpPr>
        <p:spPr>
          <a:xfrm>
            <a:off x="495733" y="4216309"/>
            <a:ext cx="8346869" cy="369332"/>
          </a:xfrm>
          <a:prstGeom prst="rect">
            <a:avLst/>
          </a:prstGeom>
          <a:noFill/>
        </p:spPr>
        <p:txBody>
          <a:bodyPr wrap="none" rtlCol="0">
            <a:spAutoFit/>
          </a:bodyPr>
          <a:lstStyle/>
          <a:p>
            <a:r>
              <a:rPr lang="en-US" b="1" dirty="0">
                <a:solidFill>
                  <a:srgbClr val="FF0000"/>
                </a:solidFill>
              </a:rPr>
              <a:t>My goal is to introduce you to a suite of techniques to help solve the above problems</a:t>
            </a:r>
          </a:p>
        </p:txBody>
      </p:sp>
    </p:spTree>
    <p:extLst>
      <p:ext uri="{BB962C8B-B14F-4D97-AF65-F5344CB8AC3E}">
        <p14:creationId xmlns:p14="http://schemas.microsoft.com/office/powerpoint/2010/main" val="236011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sz="half" idx="1"/>
          </p:nvPr>
        </p:nvSpPr>
        <p:spPr>
          <a:xfrm>
            <a:off x="457201" y="748072"/>
            <a:ext cx="4038601" cy="3696936"/>
          </a:xfrm>
        </p:spPr>
        <p:txBody>
          <a:bodyPr>
            <a:noAutofit/>
          </a:bodyPr>
          <a:lstStyle/>
          <a:p>
            <a:r>
              <a:rPr lang="en-US" sz="900" dirty="0" err="1"/>
              <a:t>DataSets</a:t>
            </a:r>
            <a:endParaRPr lang="en-US" sz="900" dirty="0"/>
          </a:p>
          <a:p>
            <a:pPr lvl="1"/>
            <a:r>
              <a:rPr lang="en-US" sz="900" dirty="0">
                <a:hlinkClick r:id="rId2"/>
              </a:rPr>
              <a:t>https://opensourceconnections.com/blog/</a:t>
            </a:r>
          </a:p>
          <a:p>
            <a:pPr lvl="1"/>
            <a:r>
              <a:rPr lang="en-US" sz="900" dirty="0">
                <a:hlinkClick r:id="rId2"/>
              </a:rPr>
              <a:t>https://github.com/zelandiya/keyword-extraction-datasets</a:t>
            </a:r>
            <a:r>
              <a:rPr lang="en-US" sz="900" dirty="0"/>
              <a:t> </a:t>
            </a:r>
          </a:p>
          <a:p>
            <a:r>
              <a:rPr lang="en-US" sz="900" dirty="0"/>
              <a:t>Tools:</a:t>
            </a:r>
          </a:p>
          <a:p>
            <a:pPr lvl="1"/>
            <a:r>
              <a:rPr lang="en-US" sz="800" dirty="0">
                <a:hlinkClick r:id="rId3"/>
              </a:rPr>
              <a:t>https://graphviz.readthedocs.io/en/stable/</a:t>
            </a:r>
            <a:endParaRPr lang="en-US" sz="800" dirty="0"/>
          </a:p>
          <a:p>
            <a:pPr lvl="1"/>
            <a:r>
              <a:rPr lang="en-US" sz="800" dirty="0">
                <a:hlinkClick r:id="rId4"/>
              </a:rPr>
              <a:t>http://www.nltk.org/</a:t>
            </a:r>
            <a:r>
              <a:rPr lang="en-US" sz="800" dirty="0"/>
              <a:t> </a:t>
            </a:r>
          </a:p>
          <a:p>
            <a:pPr lvl="1"/>
            <a:r>
              <a:rPr lang="en-US" sz="800" dirty="0">
                <a:hlinkClick r:id="rId5"/>
              </a:rPr>
              <a:t>https://spacy.io/</a:t>
            </a:r>
            <a:r>
              <a:rPr lang="en-US" sz="800" dirty="0"/>
              <a:t> </a:t>
            </a:r>
          </a:p>
          <a:p>
            <a:pPr lvl="1"/>
            <a:endParaRPr lang="en-US" sz="300" dirty="0"/>
          </a:p>
          <a:p>
            <a:r>
              <a:rPr lang="en-US" sz="900" dirty="0"/>
              <a:t>LDA</a:t>
            </a:r>
          </a:p>
          <a:p>
            <a:pPr lvl="1"/>
            <a:r>
              <a:rPr lang="en-US" sz="900" dirty="0">
                <a:hlinkClick r:id="rId6"/>
              </a:rPr>
              <a:t>http://www.jmlr.org/papers/v3/blei03a.html</a:t>
            </a:r>
            <a:r>
              <a:rPr lang="en-US" sz="900" dirty="0"/>
              <a:t> </a:t>
            </a:r>
          </a:p>
          <a:p>
            <a:pPr lvl="1"/>
            <a:r>
              <a:rPr lang="en-US" sz="900" dirty="0">
                <a:hlinkClick r:id="rId7"/>
              </a:rPr>
              <a:t>https://radimrehurek.com/gensim/models/ldamodel.html</a:t>
            </a:r>
            <a:r>
              <a:rPr lang="en-US" sz="900" dirty="0"/>
              <a:t> </a:t>
            </a:r>
          </a:p>
          <a:p>
            <a:r>
              <a:rPr lang="en-US" sz="900" dirty="0"/>
              <a:t>RAKE</a:t>
            </a:r>
          </a:p>
          <a:p>
            <a:pPr lvl="1"/>
            <a:r>
              <a:rPr lang="en-US" sz="900" dirty="0">
                <a:hlinkClick r:id="rId8"/>
              </a:rPr>
              <a:t>https://pdfs.semanticscholar.org/5a58/00deb6461b3d022c8465e5286908de9f8d4e.pdf</a:t>
            </a:r>
            <a:r>
              <a:rPr lang="en-US" sz="900" dirty="0"/>
              <a:t> </a:t>
            </a:r>
          </a:p>
          <a:p>
            <a:r>
              <a:rPr lang="en-US" sz="900" dirty="0"/>
              <a:t>Maui/Kea</a:t>
            </a:r>
          </a:p>
          <a:p>
            <a:pPr lvl="1"/>
            <a:r>
              <a:rPr lang="en-US" sz="900" dirty="0">
                <a:hlinkClick r:id="rId9"/>
              </a:rPr>
              <a:t>https://github.com/zelandiya/maui</a:t>
            </a:r>
          </a:p>
          <a:p>
            <a:pPr lvl="1"/>
            <a:r>
              <a:rPr lang="en-US" sz="900" dirty="0">
                <a:hlinkClick r:id="rId9"/>
              </a:rPr>
              <a:t>https://code.google.com/archive/p/maui-indexer/</a:t>
            </a:r>
          </a:p>
          <a:p>
            <a:pPr lvl="1"/>
            <a:r>
              <a:rPr lang="en-US" sz="900" dirty="0">
                <a:hlinkClick r:id="rId9"/>
              </a:rPr>
              <a:t>https://www.airpair.com/nlp/keyword-extraction-tutorial</a:t>
            </a:r>
            <a:r>
              <a:rPr lang="en-US" sz="900" dirty="0"/>
              <a:t> </a:t>
            </a:r>
          </a:p>
          <a:p>
            <a:pPr lvl="1"/>
            <a:r>
              <a:rPr lang="en-US" sz="900" dirty="0">
                <a:hlinkClick r:id="rId10"/>
              </a:rPr>
              <a:t>http://community.nzdl.org/kea/</a:t>
            </a:r>
            <a:r>
              <a:rPr lang="en-US" sz="900" dirty="0"/>
              <a:t> </a:t>
            </a:r>
          </a:p>
          <a:p>
            <a:pPr lvl="1"/>
            <a:r>
              <a:rPr lang="en-US" sz="900" dirty="0">
                <a:hlinkClick r:id="rId11"/>
              </a:rPr>
              <a:t>https://code.google.com/archive/p/kea-algorithm/downloads</a:t>
            </a:r>
            <a:r>
              <a:rPr lang="en-US" sz="900" dirty="0"/>
              <a:t> </a:t>
            </a:r>
          </a:p>
          <a:p>
            <a:r>
              <a:rPr lang="en-US" sz="900" dirty="0"/>
              <a:t>Topia</a:t>
            </a:r>
          </a:p>
          <a:p>
            <a:pPr lvl="1"/>
            <a:r>
              <a:rPr lang="en-US" sz="900" dirty="0">
                <a:hlinkClick r:id="rId12"/>
              </a:rPr>
              <a:t>https://pypi.python.org/pypi/topia.termextract/</a:t>
            </a:r>
            <a:r>
              <a:rPr lang="en-US" sz="900" dirty="0"/>
              <a:t> </a:t>
            </a:r>
          </a:p>
        </p:txBody>
      </p:sp>
      <p:sp>
        <p:nvSpPr>
          <p:cNvPr id="4" name="Content Placeholder 3"/>
          <p:cNvSpPr>
            <a:spLocks noGrp="1"/>
          </p:cNvSpPr>
          <p:nvPr>
            <p:ph sz="half" idx="2"/>
          </p:nvPr>
        </p:nvSpPr>
        <p:spPr>
          <a:xfrm>
            <a:off x="4648200" y="805794"/>
            <a:ext cx="4038601" cy="3696935"/>
          </a:xfrm>
        </p:spPr>
        <p:txBody>
          <a:bodyPr>
            <a:noAutofit/>
          </a:bodyPr>
          <a:lstStyle/>
          <a:p>
            <a:r>
              <a:rPr lang="en-US" sz="900" dirty="0"/>
              <a:t>Hearst</a:t>
            </a:r>
          </a:p>
          <a:p>
            <a:pPr lvl="1"/>
            <a:r>
              <a:rPr lang="en-US" sz="900" dirty="0">
                <a:hlinkClick r:id="rId13"/>
              </a:rPr>
              <a:t>http://people.ischool.berkeley.edu/~hearst/papers/coling92.pdf</a:t>
            </a:r>
            <a:r>
              <a:rPr lang="en-US" sz="900" dirty="0"/>
              <a:t> </a:t>
            </a:r>
          </a:p>
          <a:p>
            <a:pPr lvl="1"/>
            <a:r>
              <a:rPr lang="en-US" sz="900" dirty="0">
                <a:hlinkClick r:id="rId14"/>
              </a:rPr>
              <a:t>https://github.com/mmichelsonIF/hearst_patterns_python</a:t>
            </a:r>
            <a:r>
              <a:rPr lang="en-US" sz="900" dirty="0"/>
              <a:t> </a:t>
            </a:r>
          </a:p>
          <a:p>
            <a:pPr lvl="1"/>
            <a:r>
              <a:rPr lang="en-US" sz="900" dirty="0">
                <a:hlinkClick r:id="rId15"/>
              </a:rPr>
              <a:t>http://www.aclweb.org/anthology/R11-2017</a:t>
            </a:r>
            <a:r>
              <a:rPr lang="en-US" sz="900" dirty="0"/>
              <a:t> </a:t>
            </a:r>
          </a:p>
          <a:p>
            <a:pPr lvl="1"/>
            <a:r>
              <a:rPr lang="en-US" sz="900" dirty="0">
                <a:hlinkClick r:id="rId16"/>
              </a:rPr>
              <a:t>https://www.researchgate.net/publication/306072432_Automatic_Extraction_of_Hypernym_Meronym_Relations_in_English_Sentences_Using_Dependency_Parser</a:t>
            </a:r>
            <a:r>
              <a:rPr lang="en-US" sz="900" dirty="0"/>
              <a:t> </a:t>
            </a:r>
          </a:p>
          <a:p>
            <a:r>
              <a:rPr lang="en-US" sz="900" dirty="0"/>
              <a:t>TAXI</a:t>
            </a:r>
          </a:p>
          <a:p>
            <a:pPr lvl="1"/>
            <a:r>
              <a:rPr lang="en-US" sz="900" dirty="0">
                <a:hlinkClick r:id="rId17"/>
              </a:rPr>
              <a:t>https://www.lt.informatik.tu-darmstadt.de/de/software/taxi-a-taxonomy-induction-system/</a:t>
            </a:r>
            <a:r>
              <a:rPr lang="en-US" sz="900" dirty="0"/>
              <a:t> </a:t>
            </a:r>
            <a:endParaRPr lang="en-US" sz="900" dirty="0">
              <a:hlinkClick r:id="rId18"/>
            </a:endParaRPr>
          </a:p>
          <a:p>
            <a:pPr lvl="1"/>
            <a:r>
              <a:rPr lang="en-US" sz="900" dirty="0">
                <a:hlinkClick r:id="rId18"/>
              </a:rPr>
              <a:t>http://alt.qcri.org/semeval2016/task13/</a:t>
            </a:r>
            <a:r>
              <a:rPr lang="en-US" sz="900" dirty="0"/>
              <a:t> </a:t>
            </a:r>
          </a:p>
          <a:p>
            <a:pPr lvl="1"/>
            <a:r>
              <a:rPr lang="en-US" sz="900" dirty="0">
                <a:hlinkClick r:id="rId19"/>
              </a:rPr>
              <a:t>http://web.informatik.uni-mannheim.de/ponzetto/pubs/panchenko16.pdf</a:t>
            </a:r>
            <a:r>
              <a:rPr lang="en-US" sz="900" dirty="0"/>
              <a:t> </a:t>
            </a:r>
          </a:p>
          <a:p>
            <a:pPr lvl="1"/>
            <a:r>
              <a:rPr lang="en-US" sz="900" dirty="0">
                <a:hlinkClick r:id="rId20"/>
              </a:rPr>
              <a:t>http://tudarmstadt-lt.github.io/taxi/</a:t>
            </a:r>
            <a:endParaRPr lang="en-US" sz="900" dirty="0"/>
          </a:p>
          <a:p>
            <a:r>
              <a:rPr lang="en-US" sz="900" dirty="0"/>
              <a:t>Ontology Learning:</a:t>
            </a:r>
          </a:p>
          <a:p>
            <a:pPr lvl="1"/>
            <a:r>
              <a:rPr lang="en-US" sz="900" dirty="0">
                <a:hlinkClick r:id="rId21"/>
              </a:rPr>
              <a:t>http://www.jlcl.org/2005_Heft2/Chris_Biemann.pdf</a:t>
            </a:r>
            <a:r>
              <a:rPr lang="en-US" sz="900" dirty="0"/>
              <a:t> </a:t>
            </a:r>
            <a:endParaRPr lang="en-US" sz="900" dirty="0">
              <a:hlinkClick r:id="rId22"/>
            </a:endParaRPr>
          </a:p>
          <a:p>
            <a:pPr lvl="1"/>
            <a:r>
              <a:rPr lang="en-US" sz="900" dirty="0">
                <a:hlinkClick r:id="rId22"/>
              </a:rPr>
              <a:t>http://www.semantic-web-journal.net/system/files/swj311_2.pdf</a:t>
            </a:r>
          </a:p>
          <a:p>
            <a:pPr lvl="1"/>
            <a:r>
              <a:rPr lang="en-US" sz="900" dirty="0">
                <a:hlinkClick r:id="rId22"/>
              </a:rPr>
              <a:t>https://competitions.codalab.org/competitions/17119</a:t>
            </a:r>
            <a:r>
              <a:rPr lang="en-US" sz="900" dirty="0"/>
              <a:t> </a:t>
            </a:r>
          </a:p>
          <a:p>
            <a:pPr lvl="1"/>
            <a:r>
              <a:rPr lang="en-US" sz="900" dirty="0">
                <a:hlinkClick r:id="rId23"/>
              </a:rPr>
              <a:t>https://www.researchgate.net/publication/221303651_Lexico-Syntactic_Patterns_for_Automatic_Ontology_Building</a:t>
            </a:r>
            <a:endParaRPr lang="en-US" sz="900" dirty="0"/>
          </a:p>
          <a:p>
            <a:r>
              <a:rPr lang="en-US" sz="900" dirty="0"/>
              <a:t>What’s Next:</a:t>
            </a:r>
          </a:p>
          <a:p>
            <a:pPr lvl="1"/>
            <a:r>
              <a:rPr lang="en-US" sz="900" dirty="0">
                <a:hlinkClick r:id="rId24"/>
              </a:rPr>
              <a:t>https://arxiv.org/pdf/1703.04178.pdf</a:t>
            </a:r>
            <a:r>
              <a:rPr lang="en-US" sz="900" dirty="0"/>
              <a:t> </a:t>
            </a:r>
          </a:p>
        </p:txBody>
      </p:sp>
    </p:spTree>
    <p:extLst>
      <p:ext uri="{BB962C8B-B14F-4D97-AF65-F5344CB8AC3E}">
        <p14:creationId xmlns:p14="http://schemas.microsoft.com/office/powerpoint/2010/main" val="289891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9" y="204788"/>
            <a:ext cx="8153401" cy="652462"/>
          </a:xfrm>
        </p:spPr>
        <p:txBody>
          <a:bodyPr>
            <a:normAutofit/>
          </a:bodyPr>
          <a:lstStyle/>
          <a:p>
            <a:r>
              <a:rPr lang="en-US" dirty="0"/>
              <a:t>What I’m Talking About.</a:t>
            </a:r>
          </a:p>
        </p:txBody>
      </p:sp>
      <p:sp>
        <p:nvSpPr>
          <p:cNvPr id="3" name="Content Placeholder 2"/>
          <p:cNvSpPr>
            <a:spLocks noGrp="1"/>
          </p:cNvSpPr>
          <p:nvPr>
            <p:ph sz="quarter" idx="2"/>
          </p:nvPr>
        </p:nvSpPr>
        <p:spPr>
          <a:xfrm>
            <a:off x="183312" y="1839126"/>
            <a:ext cx="2853955" cy="2686050"/>
          </a:xfrm>
          <a:ln w="28575" cmpd="sng">
            <a:solidFill>
              <a:schemeClr val="tx1">
                <a:lumMod val="75000"/>
              </a:schemeClr>
            </a:solidFill>
          </a:ln>
        </p:spPr>
        <p:txBody>
          <a:bodyPr>
            <a:normAutofit/>
          </a:bodyPr>
          <a:lstStyle/>
          <a:p>
            <a:r>
              <a:rPr lang="en-US" dirty="0"/>
              <a:t>Terms associated with documents</a:t>
            </a:r>
          </a:p>
          <a:p>
            <a:r>
              <a:rPr lang="en-US" dirty="0"/>
              <a:t>Classify and associate documents</a:t>
            </a:r>
          </a:p>
          <a:p>
            <a:r>
              <a:rPr lang="en-US" dirty="0"/>
              <a:t>Techniques: </a:t>
            </a:r>
          </a:p>
          <a:p>
            <a:pPr lvl="1"/>
            <a:r>
              <a:rPr lang="en-US" sz="1400" dirty="0"/>
              <a:t>LDA, </a:t>
            </a:r>
          </a:p>
          <a:p>
            <a:pPr lvl="1"/>
            <a:r>
              <a:rPr lang="en-US" sz="1400" dirty="0"/>
              <a:t>RAKE, </a:t>
            </a:r>
          </a:p>
          <a:p>
            <a:pPr lvl="1"/>
            <a:r>
              <a:rPr lang="en-US" sz="1400" dirty="0"/>
              <a:t>Maui</a:t>
            </a:r>
          </a:p>
        </p:txBody>
      </p:sp>
      <p:sp>
        <p:nvSpPr>
          <p:cNvPr id="4" name="Content Placeholder 3"/>
          <p:cNvSpPr>
            <a:spLocks noGrp="1"/>
          </p:cNvSpPr>
          <p:nvPr>
            <p:ph sz="quarter" idx="4"/>
          </p:nvPr>
        </p:nvSpPr>
        <p:spPr>
          <a:xfrm>
            <a:off x="3113227" y="1839126"/>
            <a:ext cx="2890262" cy="2686050"/>
          </a:xfrm>
          <a:ln w="28575" cmpd="sng">
            <a:solidFill>
              <a:schemeClr val="accent3">
                <a:lumMod val="75000"/>
              </a:schemeClr>
            </a:solidFill>
          </a:ln>
        </p:spPr>
        <p:txBody>
          <a:bodyPr>
            <a:normAutofit/>
          </a:bodyPr>
          <a:lstStyle/>
          <a:p>
            <a:r>
              <a:rPr lang="en-US" dirty="0"/>
              <a:t>Associates terms with the same semantic meaning (synonyms)</a:t>
            </a:r>
          </a:p>
          <a:p>
            <a:r>
              <a:rPr lang="en-US" dirty="0"/>
              <a:t>Building blocks for vocabularies</a:t>
            </a:r>
          </a:p>
          <a:p>
            <a:r>
              <a:rPr lang="en-US" dirty="0"/>
              <a:t>Techniques: </a:t>
            </a:r>
          </a:p>
          <a:p>
            <a:pPr lvl="1"/>
            <a:r>
              <a:rPr lang="en-US" sz="1400" dirty="0"/>
              <a:t>Topia, </a:t>
            </a:r>
          </a:p>
          <a:p>
            <a:pPr lvl="1"/>
            <a:r>
              <a:rPr lang="en-US" sz="1400" dirty="0"/>
              <a:t>Skipchunk</a:t>
            </a:r>
          </a:p>
        </p:txBody>
      </p:sp>
      <p:sp>
        <p:nvSpPr>
          <p:cNvPr id="5" name="Text Placeholder 4"/>
          <p:cNvSpPr>
            <a:spLocks noGrp="1"/>
          </p:cNvSpPr>
          <p:nvPr>
            <p:ph type="body" sz="quarter" idx="1"/>
          </p:nvPr>
        </p:nvSpPr>
        <p:spPr>
          <a:xfrm>
            <a:off x="183312" y="1314450"/>
            <a:ext cx="2853955" cy="480060"/>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dirty="0"/>
              <a:t>Keywords</a:t>
            </a:r>
          </a:p>
        </p:txBody>
      </p:sp>
      <p:sp>
        <p:nvSpPr>
          <p:cNvPr id="6" name="Text Placeholder 5"/>
          <p:cNvSpPr>
            <a:spLocks noGrp="1"/>
          </p:cNvSpPr>
          <p:nvPr>
            <p:ph type="body" sz="quarter" idx="3"/>
          </p:nvPr>
        </p:nvSpPr>
        <p:spPr>
          <a:xfrm>
            <a:off x="3113227" y="1314450"/>
            <a:ext cx="2890262"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t>Concepts</a:t>
            </a:r>
          </a:p>
        </p:txBody>
      </p:sp>
      <p:sp>
        <p:nvSpPr>
          <p:cNvPr id="7" name="Content Placeholder 3"/>
          <p:cNvSpPr txBox="1">
            <a:spLocks/>
          </p:cNvSpPr>
          <p:nvPr/>
        </p:nvSpPr>
        <p:spPr>
          <a:xfrm>
            <a:off x="6075966" y="1839126"/>
            <a:ext cx="2858222" cy="2686050"/>
          </a:xfrm>
          <a:prstGeom prst="rect">
            <a:avLst/>
          </a:prstGeom>
          <a:ln w="28575" cmpd="sng">
            <a:solidFill>
              <a:schemeClr val="accent5">
                <a:lumMod val="75000"/>
              </a:schemeClr>
            </a:solidFill>
          </a:ln>
        </p:spPr>
        <p:txBody>
          <a:bodyPr vert="horz" lIns="91440" tIns="45720" rIns="91440" bIns="45720" rtlCol="0">
            <a:normAutofit/>
          </a:bodyPr>
          <a:lstStyle>
            <a:lvl1pPr marL="30480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2000" kern="1200">
                <a:solidFill>
                  <a:schemeClr val="tx2"/>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2400" kern="1200">
                <a:solidFill>
                  <a:schemeClr val="accent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Represent entire domains (or subsets)</a:t>
            </a:r>
          </a:p>
          <a:p>
            <a:r>
              <a:rPr lang="en-US" dirty="0"/>
              <a:t>Reduce dimensions for abstracting domain corpora</a:t>
            </a:r>
          </a:p>
          <a:p>
            <a:r>
              <a:rPr lang="en-US" dirty="0"/>
              <a:t>Techniques: </a:t>
            </a:r>
          </a:p>
          <a:p>
            <a:pPr lvl="1"/>
            <a:r>
              <a:rPr lang="en-US" sz="1400" dirty="0"/>
              <a:t>Lexico-syntactic patterns, </a:t>
            </a:r>
          </a:p>
          <a:p>
            <a:pPr lvl="1"/>
            <a:r>
              <a:rPr lang="en-US" sz="1400" dirty="0"/>
              <a:t>TAXI</a:t>
            </a:r>
          </a:p>
        </p:txBody>
      </p:sp>
      <p:sp>
        <p:nvSpPr>
          <p:cNvPr id="8" name="Text Placeholder 5"/>
          <p:cNvSpPr txBox="1">
            <a:spLocks/>
          </p:cNvSpPr>
          <p:nvPr/>
        </p:nvSpPr>
        <p:spPr>
          <a:xfrm>
            <a:off x="6075966" y="1314450"/>
            <a:ext cx="2858222" cy="4800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marL="0" indent="0" algn="l" defTabSz="457200" rtl="0" eaLnBrk="1" latinLnBrk="0" hangingPunct="1">
              <a:spcBef>
                <a:spcPct val="20000"/>
              </a:spcBef>
              <a:buClr>
                <a:schemeClr val="tx1"/>
              </a:buClr>
              <a:buFontTx/>
              <a:buNone/>
              <a:defRPr sz="2000" b="1" kern="1200">
                <a:solidFill>
                  <a:srgbClr val="FFFFFF"/>
                </a:solidFill>
                <a:latin typeface="+mn-lt"/>
                <a:ea typeface="+mn-ea"/>
                <a:cs typeface="+mn-cs"/>
              </a:defRPr>
            </a:lvl1pPr>
            <a:lvl2pPr marL="594360"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2pPr>
            <a:lvl3pPr marL="877824"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3pPr>
            <a:lvl4pPr marL="1152144" indent="-274320" algn="l" defTabSz="457200" rtl="0" eaLnBrk="1" latinLnBrk="0" hangingPunct="1">
              <a:spcBef>
                <a:spcPct val="20000"/>
              </a:spcBef>
              <a:buClr>
                <a:schemeClr val="tx1"/>
              </a:buClr>
              <a:buFont typeface="Wingdings" charset="2"/>
              <a:buChar char="§"/>
              <a:defRPr sz="2000" kern="1200">
                <a:solidFill>
                  <a:schemeClr val="lt1"/>
                </a:solidFill>
                <a:latin typeface="+mn-lt"/>
                <a:ea typeface="+mn-ea"/>
                <a:cs typeface="+mn-cs"/>
              </a:defRPr>
            </a:lvl4pPr>
            <a:lvl5pPr marL="2171700" indent="-342900" algn="l" defTabSz="457200" rtl="0" eaLnBrk="1" latinLnBrk="0" hangingPunct="1">
              <a:spcBef>
                <a:spcPct val="20000"/>
              </a:spcBef>
              <a:buClr>
                <a:schemeClr val="tx1"/>
              </a:buClr>
              <a:buFont typeface="Wingdings" charset="2"/>
              <a:buChar char="§"/>
              <a:defRPr sz="24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r>
              <a:rPr lang="en-US" dirty="0"/>
              <a:t>Ontologies/Taxonomies</a:t>
            </a:r>
          </a:p>
        </p:txBody>
      </p:sp>
      <p:sp>
        <p:nvSpPr>
          <p:cNvPr id="9" name="Rectangle 8"/>
          <p:cNvSpPr/>
          <p:nvPr/>
        </p:nvSpPr>
        <p:spPr>
          <a:xfrm>
            <a:off x="533399" y="830604"/>
            <a:ext cx="7752725" cy="369332"/>
          </a:xfrm>
          <a:prstGeom prst="rect">
            <a:avLst/>
          </a:prstGeom>
        </p:spPr>
        <p:txBody>
          <a:bodyPr wrap="square">
            <a:spAutoFit/>
          </a:bodyPr>
          <a:lstStyle/>
          <a:p>
            <a:r>
              <a:rPr lang="en-US" b="1" dirty="0">
                <a:solidFill>
                  <a:srgbClr val="FF0000"/>
                </a:solidFill>
              </a:rPr>
              <a:t>A survey of technologies for automatically extracting the following from text</a:t>
            </a:r>
          </a:p>
        </p:txBody>
      </p:sp>
    </p:spTree>
    <p:extLst>
      <p:ext uri="{BB962C8B-B14F-4D97-AF65-F5344CB8AC3E}">
        <p14:creationId xmlns:p14="http://schemas.microsoft.com/office/powerpoint/2010/main" val="2010016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these tools work?</a:t>
            </a:r>
          </a:p>
        </p:txBody>
      </p:sp>
      <p:sp>
        <p:nvSpPr>
          <p:cNvPr id="3" name="Content Placeholder 2"/>
          <p:cNvSpPr>
            <a:spLocks noGrp="1"/>
          </p:cNvSpPr>
          <p:nvPr>
            <p:ph sz="quarter" idx="2"/>
          </p:nvPr>
        </p:nvSpPr>
        <p:spPr>
          <a:ln w="28575" cmpd="sng">
            <a:solidFill>
              <a:srgbClr val="007AC3"/>
            </a:solidFill>
          </a:ln>
        </p:spPr>
        <p:txBody>
          <a:bodyPr vert="horz" lIns="91440" tIns="45720" rIns="91440" bIns="45720" rtlCol="0">
            <a:normAutofit fontScale="70000" lnSpcReduction="20000"/>
          </a:bodyPr>
          <a:lstStyle/>
          <a:p>
            <a:r>
              <a:rPr lang="en-US" dirty="0"/>
              <a:t>Get candidates</a:t>
            </a:r>
          </a:p>
          <a:p>
            <a:pPr lvl="1"/>
            <a:r>
              <a:rPr lang="en-US" dirty="0"/>
              <a:t>Preprocess, arrange, and group tokens</a:t>
            </a:r>
          </a:p>
          <a:p>
            <a:r>
              <a:rPr lang="en-US" dirty="0"/>
              <a:t>Score candidates</a:t>
            </a:r>
          </a:p>
          <a:p>
            <a:pPr lvl="1"/>
            <a:r>
              <a:rPr lang="en-US" dirty="0"/>
              <a:t>Assign each entry a confidence weight</a:t>
            </a:r>
          </a:p>
          <a:p>
            <a:r>
              <a:rPr lang="en-US" dirty="0"/>
              <a:t>Relate candidates (only for </a:t>
            </a:r>
            <a:r>
              <a:rPr lang="en-US" dirty="0" err="1"/>
              <a:t>taxos</a:t>
            </a:r>
            <a:r>
              <a:rPr lang="en-US" dirty="0"/>
              <a:t>/</a:t>
            </a:r>
            <a:r>
              <a:rPr lang="en-US" dirty="0" err="1"/>
              <a:t>ontos</a:t>
            </a:r>
            <a:r>
              <a:rPr lang="en-US" dirty="0"/>
              <a:t>)</a:t>
            </a:r>
          </a:p>
          <a:p>
            <a:pPr lvl="1"/>
            <a:r>
              <a:rPr lang="en-US" dirty="0"/>
              <a:t>Link into hierarchies or triples</a:t>
            </a:r>
          </a:p>
          <a:p>
            <a:pPr lvl="1"/>
            <a:r>
              <a:rPr lang="en-US" dirty="0"/>
              <a:t>Score the relationships</a:t>
            </a:r>
          </a:p>
          <a:p>
            <a:r>
              <a:rPr lang="en-US" dirty="0"/>
              <a:t>Finish and generate list or vocab</a:t>
            </a:r>
          </a:p>
          <a:p>
            <a:pPr lvl="1"/>
            <a:r>
              <a:rPr lang="en-US" dirty="0"/>
              <a:t>Keep “best” scored candidates</a:t>
            </a:r>
          </a:p>
          <a:p>
            <a:pPr lvl="1"/>
            <a:r>
              <a:rPr lang="en-US" dirty="0"/>
              <a:t>Keep “best” scored relationships</a:t>
            </a:r>
          </a:p>
          <a:p>
            <a:r>
              <a:rPr lang="en-US" dirty="0"/>
              <a:t>Prune (optional step, sometimes human)</a:t>
            </a:r>
          </a:p>
          <a:p>
            <a:pPr lvl="1"/>
            <a:r>
              <a:rPr lang="en-US" dirty="0"/>
              <a:t>Remove noise and cleanup</a:t>
            </a:r>
          </a:p>
        </p:txBody>
      </p:sp>
      <p:sp>
        <p:nvSpPr>
          <p:cNvPr id="7" name="Content Placeholder 6"/>
          <p:cNvSpPr>
            <a:spLocks noGrp="1"/>
          </p:cNvSpPr>
          <p:nvPr>
            <p:ph sz="quarter" idx="4"/>
          </p:nvPr>
        </p:nvSpPr>
        <p:spPr>
          <a:ln w="28575" cmpd="sng">
            <a:solidFill>
              <a:schemeClr val="accent3">
                <a:lumMod val="75000"/>
              </a:schemeClr>
            </a:solidFill>
          </a:ln>
        </p:spPr>
        <p:txBody>
          <a:bodyPr vert="horz" lIns="91440" tIns="45720" rIns="91440" bIns="45720" rtlCol="0">
            <a:normAutofit/>
          </a:bodyPr>
          <a:lstStyle/>
          <a:p>
            <a:r>
              <a:rPr lang="en-US" dirty="0"/>
              <a:t>Precision/Recall/F1 to measure </a:t>
            </a:r>
            <a:r>
              <a:rPr lang="en-US" dirty="0" err="1"/>
              <a:t>vs</a:t>
            </a:r>
            <a:r>
              <a:rPr lang="en-US" dirty="0"/>
              <a:t> existing keywords/vocabs</a:t>
            </a:r>
          </a:p>
          <a:p>
            <a:r>
              <a:rPr lang="en-US" dirty="0"/>
              <a:t>Can also use relevance testing like </a:t>
            </a:r>
            <a:r>
              <a:rPr lang="en-US" dirty="0" err="1"/>
              <a:t>nDCG</a:t>
            </a:r>
            <a:r>
              <a:rPr lang="en-US" dirty="0"/>
              <a:t> if applying to Search</a:t>
            </a:r>
          </a:p>
          <a:p>
            <a:r>
              <a:rPr lang="en-US" dirty="0"/>
              <a:t>Use open sets if available (</a:t>
            </a:r>
            <a:r>
              <a:rPr lang="en-US" dirty="0" err="1"/>
              <a:t>SemEval</a:t>
            </a:r>
            <a:r>
              <a:rPr lang="en-US" dirty="0"/>
              <a:t> has good ones)</a:t>
            </a:r>
          </a:p>
          <a:p>
            <a:r>
              <a:rPr lang="en-US" dirty="0"/>
              <a:t>Otherwise, curate one manually</a:t>
            </a:r>
          </a:p>
          <a:p>
            <a:pPr lvl="1"/>
            <a:r>
              <a:rPr lang="en-US" sz="1400" dirty="0"/>
              <a:t>Varies between experts, so get consensus!</a:t>
            </a:r>
          </a:p>
        </p:txBody>
      </p:sp>
      <p:sp>
        <p:nvSpPr>
          <p:cNvPr id="5" name="Text Placeholder 4"/>
          <p:cNvSpPr>
            <a:spLocks noGrp="1"/>
          </p:cNvSpPr>
          <p:nvPr>
            <p:ph type="body" sz="quarter" idx="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General Workflow</a:t>
            </a:r>
          </a:p>
        </p:txBody>
      </p:sp>
      <p:sp>
        <p:nvSpPr>
          <p:cNvPr id="6" name="Text Placeholder 5"/>
          <p:cNvSpPr>
            <a:spLocks noGrp="1"/>
          </p:cNvSpPr>
          <p:nvPr>
            <p:ph type="body" sz="quarter" idx="3"/>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t>Testing!</a:t>
            </a:r>
          </a:p>
        </p:txBody>
      </p:sp>
    </p:spTree>
    <p:extLst>
      <p:ext uri="{BB962C8B-B14F-4D97-AF65-F5344CB8AC3E}">
        <p14:creationId xmlns:p14="http://schemas.microsoft.com/office/powerpoint/2010/main" val="417092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Example Corpus</a:t>
            </a:r>
          </a:p>
        </p:txBody>
      </p:sp>
      <p:sp>
        <p:nvSpPr>
          <p:cNvPr id="3" name="Content Placeholder 2"/>
          <p:cNvSpPr>
            <a:spLocks noGrp="1"/>
          </p:cNvSpPr>
          <p:nvPr>
            <p:ph idx="1"/>
          </p:nvPr>
        </p:nvSpPr>
        <p:spPr>
          <a:xfrm>
            <a:off x="457200" y="753442"/>
            <a:ext cx="8229600" cy="3394472"/>
          </a:xfrm>
        </p:spPr>
        <p:txBody>
          <a:bodyPr/>
          <a:lstStyle/>
          <a:p>
            <a:r>
              <a:rPr lang="en-US" dirty="0">
                <a:hlinkClick r:id="rId3"/>
              </a:rPr>
              <a:t>https://opensourceconnections.com/blog/</a:t>
            </a:r>
            <a:r>
              <a:rPr lang="en-US" dirty="0"/>
              <a:t> </a:t>
            </a:r>
          </a:p>
          <a:p>
            <a:r>
              <a:rPr lang="en-US" dirty="0"/>
              <a:t>Quality content written by our hosts and community members</a:t>
            </a:r>
          </a:p>
          <a:p>
            <a:r>
              <a:rPr lang="en-US" dirty="0"/>
              <a:t>Articles are lacking keywords, and search doesn’t give term suggestions!</a:t>
            </a:r>
          </a:p>
          <a:p>
            <a:r>
              <a:rPr lang="en-US" dirty="0"/>
              <a:t>Highly contextual to the audience</a:t>
            </a:r>
          </a:p>
          <a:p>
            <a:endParaRPr lang="en-US" dirty="0"/>
          </a:p>
        </p:txBody>
      </p:sp>
      <p:pic>
        <p:nvPicPr>
          <p:cNvPr id="6" name="Picture 5"/>
          <p:cNvPicPr>
            <a:picLocks noChangeAspect="1"/>
          </p:cNvPicPr>
          <p:nvPr/>
        </p:nvPicPr>
        <p:blipFill>
          <a:blip r:embed="rId4"/>
          <a:stretch>
            <a:fillRect/>
          </a:stretch>
        </p:blipFill>
        <p:spPr>
          <a:xfrm>
            <a:off x="631934" y="2385242"/>
            <a:ext cx="6821888" cy="2000734"/>
          </a:xfrm>
          <a:prstGeom prst="rect">
            <a:avLst/>
          </a:prstGeom>
          <a:ln w="28575" cmpd="sng">
            <a:solidFill>
              <a:schemeClr val="accent3"/>
            </a:solidFill>
          </a:ln>
        </p:spPr>
      </p:pic>
    </p:spTree>
    <p:extLst>
      <p:ext uri="{BB962C8B-B14F-4D97-AF65-F5344CB8AC3E}">
        <p14:creationId xmlns:p14="http://schemas.microsoft.com/office/powerpoint/2010/main" val="177891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Topics, Keywords, and Concepts</a:t>
            </a:r>
          </a:p>
        </p:txBody>
      </p:sp>
      <p:pic>
        <p:nvPicPr>
          <p:cNvPr id="8" name="Picture 7"/>
          <p:cNvPicPr>
            <a:picLocks noChangeAspect="1"/>
          </p:cNvPicPr>
          <p:nvPr/>
        </p:nvPicPr>
        <p:blipFill>
          <a:blip r:embed="rId2"/>
          <a:stretch>
            <a:fillRect/>
          </a:stretch>
        </p:blipFill>
        <p:spPr>
          <a:xfrm>
            <a:off x="923497" y="1200151"/>
            <a:ext cx="3800408" cy="2829522"/>
          </a:xfrm>
          <a:prstGeom prst="rect">
            <a:avLst/>
          </a:prstGeom>
        </p:spPr>
      </p:pic>
      <p:pic>
        <p:nvPicPr>
          <p:cNvPr id="9" name="Picture 8"/>
          <p:cNvPicPr>
            <a:picLocks noChangeAspect="1"/>
          </p:cNvPicPr>
          <p:nvPr/>
        </p:nvPicPr>
        <p:blipFill>
          <a:blip r:embed="rId2"/>
          <a:stretch>
            <a:fillRect/>
          </a:stretch>
        </p:blipFill>
        <p:spPr>
          <a:xfrm>
            <a:off x="4857924" y="1200151"/>
            <a:ext cx="3800408" cy="2829522"/>
          </a:xfrm>
          <a:prstGeom prst="rect">
            <a:avLst/>
          </a:prstGeom>
        </p:spPr>
      </p:pic>
      <p:sp>
        <p:nvSpPr>
          <p:cNvPr id="7" name="Text Placeholder 6"/>
          <p:cNvSpPr>
            <a:spLocks noGrp="1"/>
          </p:cNvSpPr>
          <p:nvPr>
            <p:ph idx="1"/>
          </p:nvPr>
        </p:nvSpPr>
        <p:spPr>
          <a:xfrm>
            <a:off x="923538" y="2287325"/>
            <a:ext cx="7747614" cy="663568"/>
          </a:xfrm>
          <a:solidFill>
            <a:schemeClr val="accent3">
              <a:alpha val="68000"/>
            </a:schemeClr>
          </a:solidFill>
        </p:spPr>
        <p:style>
          <a:lnRef idx="2">
            <a:schemeClr val="accent3">
              <a:shade val="50000"/>
            </a:schemeClr>
          </a:lnRef>
          <a:fillRef idx="1">
            <a:schemeClr val="accent3"/>
          </a:fillRef>
          <a:effectRef idx="0">
            <a:schemeClr val="accent3"/>
          </a:effectRef>
          <a:fontRef idx="minor">
            <a:schemeClr val="lt1"/>
          </a:fontRef>
        </p:style>
        <p:txBody>
          <a:bodyPr>
            <a:noAutofit/>
          </a:bodyPr>
          <a:lstStyle/>
          <a:p>
            <a:pPr marL="30480" indent="0" algn="ctr">
              <a:buNone/>
            </a:pPr>
            <a:r>
              <a:rPr lang="en-US" sz="3200" dirty="0"/>
              <a:t>LDA, RAKE, Maui, Topia, Skipchunk</a:t>
            </a:r>
          </a:p>
        </p:txBody>
      </p:sp>
    </p:spTree>
    <p:extLst>
      <p:ext uri="{BB962C8B-B14F-4D97-AF65-F5344CB8AC3E}">
        <p14:creationId xmlns:p14="http://schemas.microsoft.com/office/powerpoint/2010/main" val="147621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a:t>
            </a:r>
            <a:r>
              <a:rPr lang="en-US" dirty="0" err="1"/>
              <a:t>Dirichlet</a:t>
            </a:r>
            <a:r>
              <a:rPr lang="en-US" dirty="0"/>
              <a:t> Allocation (LDA)</a:t>
            </a:r>
          </a:p>
        </p:txBody>
      </p:sp>
      <p:sp>
        <p:nvSpPr>
          <p:cNvPr id="3" name="Content Placeholder 2"/>
          <p:cNvSpPr>
            <a:spLocks noGrp="1"/>
          </p:cNvSpPr>
          <p:nvPr>
            <p:ph idx="1"/>
          </p:nvPr>
        </p:nvSpPr>
        <p:spPr/>
        <p:txBody>
          <a:bodyPr>
            <a:normAutofit fontScale="85000" lnSpcReduction="10000"/>
          </a:bodyPr>
          <a:lstStyle/>
          <a:p>
            <a:r>
              <a:rPr lang="en-US" dirty="0"/>
              <a:t>Unsupervised ML for topical classification of documents</a:t>
            </a:r>
          </a:p>
          <a:p>
            <a:r>
              <a:rPr lang="en-US" dirty="0"/>
              <a:t>“if observations are words collected into documents, [LDA] posits that each document is a mixture of a small number of topics and that each word's creation is attributable to one of the document's topics” - </a:t>
            </a:r>
            <a:r>
              <a:rPr lang="en-US" dirty="0" err="1"/>
              <a:t>wikipedia</a:t>
            </a:r>
            <a:endParaRPr lang="en-US" dirty="0"/>
          </a:p>
          <a:p>
            <a:r>
              <a:rPr lang="en-US" dirty="0"/>
              <a:t>How it works:</a:t>
            </a:r>
          </a:p>
          <a:p>
            <a:pPr lvl="1"/>
            <a:r>
              <a:rPr lang="en-US" dirty="0"/>
              <a:t>Give it a corpus (pre-processed into nice tokens)</a:t>
            </a:r>
          </a:p>
          <a:p>
            <a:pPr lvl="1"/>
            <a:r>
              <a:rPr lang="en-US" dirty="0"/>
              <a:t>Specify an exact number of topics and train</a:t>
            </a:r>
          </a:p>
          <a:p>
            <a:pPr lvl="1"/>
            <a:r>
              <a:rPr lang="en-US" dirty="0"/>
              <a:t>Uses </a:t>
            </a:r>
            <a:r>
              <a:rPr lang="en-US" dirty="0" err="1"/>
              <a:t>Dirichlet</a:t>
            </a:r>
            <a:r>
              <a:rPr lang="en-US" dirty="0"/>
              <a:t> prior for Bayesian probability of each term to a topic</a:t>
            </a:r>
          </a:p>
          <a:p>
            <a:pPr lvl="1"/>
            <a:r>
              <a:rPr lang="en-US" dirty="0"/>
              <a:t>The topics are identified and assigned to the documents</a:t>
            </a:r>
          </a:p>
          <a:p>
            <a:pPr lvl="1"/>
            <a:r>
              <a:rPr lang="en-US" dirty="0"/>
              <a:t>Trained model is re-used to classify new documents</a:t>
            </a:r>
          </a:p>
          <a:p>
            <a:r>
              <a:rPr lang="en-US" dirty="0"/>
              <a:t>Language independent, well established statistical proofs</a:t>
            </a:r>
          </a:p>
          <a:p>
            <a:r>
              <a:rPr lang="en-US" dirty="0"/>
              <a:t>Downsides: Can be nondeterministic, intensive training, model maintenance</a:t>
            </a:r>
          </a:p>
        </p:txBody>
      </p:sp>
    </p:spTree>
    <p:extLst>
      <p:ext uri="{BB962C8B-B14F-4D97-AF65-F5344CB8AC3E}">
        <p14:creationId xmlns:p14="http://schemas.microsoft.com/office/powerpoint/2010/main" val="405151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 </a:t>
            </a:r>
            <a:r>
              <a:rPr lang="mr-IN" dirty="0"/>
              <a:t>–</a:t>
            </a:r>
            <a:r>
              <a:rPr lang="en-US" dirty="0"/>
              <a:t> Example Corpus Topics</a:t>
            </a:r>
          </a:p>
        </p:txBody>
      </p:sp>
      <p:sp>
        <p:nvSpPr>
          <p:cNvPr id="5" name="Content Placeholder 4"/>
          <p:cNvSpPr>
            <a:spLocks noGrp="1"/>
          </p:cNvSpPr>
          <p:nvPr>
            <p:ph sz="quarter" idx="2"/>
          </p:nvPr>
        </p:nvSpPr>
        <p:spPr>
          <a:xfrm>
            <a:off x="609600" y="1677292"/>
            <a:ext cx="3886201" cy="2686050"/>
          </a:xfrm>
          <a:ln>
            <a:solidFill>
              <a:schemeClr val="tx1"/>
            </a:solidFill>
          </a:ln>
        </p:spPr>
        <p:txBody>
          <a:bodyPr>
            <a:normAutofit fontScale="85000" lnSpcReduction="10000"/>
          </a:bodyPr>
          <a:lstStyle/>
          <a:p>
            <a:r>
              <a:rPr lang="en-US" dirty="0"/>
              <a:t>Using </a:t>
            </a:r>
            <a:r>
              <a:rPr lang="en-US" dirty="0" err="1"/>
              <a:t>Gensim</a:t>
            </a:r>
            <a:r>
              <a:rPr lang="en-US" dirty="0"/>
              <a:t> </a:t>
            </a:r>
            <a:r>
              <a:rPr lang="en-US" dirty="0" err="1"/>
              <a:t>LdaModel</a:t>
            </a:r>
            <a:endParaRPr lang="en-US" dirty="0"/>
          </a:p>
          <a:p>
            <a:r>
              <a:rPr lang="en-US" dirty="0"/>
              <a:t>Steps:</a:t>
            </a:r>
          </a:p>
          <a:p>
            <a:pPr lvl="1"/>
            <a:r>
              <a:rPr lang="en-US" dirty="0"/>
              <a:t>Tokenize the content</a:t>
            </a:r>
          </a:p>
          <a:p>
            <a:pPr lvl="1"/>
            <a:r>
              <a:rPr lang="en-US" dirty="0"/>
              <a:t>Remove non-words and </a:t>
            </a:r>
            <a:r>
              <a:rPr lang="en-US" dirty="0" err="1"/>
              <a:t>stopwords</a:t>
            </a:r>
            <a:endParaRPr lang="en-US" dirty="0"/>
          </a:p>
          <a:p>
            <a:pPr lvl="1"/>
            <a:r>
              <a:rPr lang="en-US" dirty="0"/>
              <a:t>Stem or lemmatize</a:t>
            </a:r>
          </a:p>
          <a:p>
            <a:pPr lvl="1"/>
            <a:r>
              <a:rPr lang="en-US" dirty="0"/>
              <a:t>Train the model (with 20 topics)</a:t>
            </a:r>
          </a:p>
          <a:p>
            <a:pPr lvl="1"/>
            <a:r>
              <a:rPr lang="en-US" dirty="0"/>
              <a:t>See the topics!</a:t>
            </a:r>
          </a:p>
          <a:p>
            <a:r>
              <a:rPr lang="en-US" dirty="0"/>
              <a:t>Save the model and use it later to classify new documents with topics</a:t>
            </a:r>
          </a:p>
          <a:p>
            <a:pPr lvl="1"/>
            <a:endParaRPr lang="en-US" dirty="0"/>
          </a:p>
        </p:txBody>
      </p:sp>
      <p:sp>
        <p:nvSpPr>
          <p:cNvPr id="7" name="Content Placeholder 6"/>
          <p:cNvSpPr>
            <a:spLocks noGrp="1"/>
          </p:cNvSpPr>
          <p:nvPr>
            <p:ph sz="quarter" idx="4"/>
          </p:nvPr>
        </p:nvSpPr>
        <p:spPr>
          <a:xfrm>
            <a:off x="4800599" y="1677292"/>
            <a:ext cx="3886201" cy="2686050"/>
          </a:xfrm>
          <a:ln>
            <a:solidFill>
              <a:schemeClr val="accent3"/>
            </a:solidFill>
          </a:ln>
        </p:spPr>
        <p:txBody>
          <a:bodyPr>
            <a:noAutofit/>
          </a:bodyPr>
          <a:lstStyle/>
          <a:p>
            <a:pPr marL="30480" indent="0">
              <a:buNone/>
            </a:pPr>
            <a:r>
              <a:rPr lang="en-US" sz="700" dirty="0"/>
              <a:t> </a:t>
            </a:r>
          </a:p>
        </p:txBody>
      </p:sp>
      <p:sp>
        <p:nvSpPr>
          <p:cNvPr id="4" name="Text Placeholder 3"/>
          <p:cNvSpPr>
            <a:spLocks noGrp="1"/>
          </p:cNvSpPr>
          <p:nvPr>
            <p:ph type="body" sz="quarter" idx="1"/>
          </p:nvPr>
        </p:nvSpPr>
        <p:spPr>
          <a:xfrm>
            <a:off x="609600" y="1162942"/>
            <a:ext cx="3886201" cy="480060"/>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Steps</a:t>
            </a:r>
          </a:p>
        </p:txBody>
      </p:sp>
      <p:sp>
        <p:nvSpPr>
          <p:cNvPr id="6" name="Text Placeholder 5"/>
          <p:cNvSpPr>
            <a:spLocks noGrp="1"/>
          </p:cNvSpPr>
          <p:nvPr>
            <p:ph type="body" sz="quarter" idx="3"/>
          </p:nvPr>
        </p:nvSpPr>
        <p:spPr>
          <a:xfrm>
            <a:off x="4800599" y="1162942"/>
            <a:ext cx="3886201" cy="48006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t>Resulting Topics</a:t>
            </a:r>
          </a:p>
        </p:txBody>
      </p:sp>
      <p:sp>
        <p:nvSpPr>
          <p:cNvPr id="3" name="Rectangle 2"/>
          <p:cNvSpPr/>
          <p:nvPr/>
        </p:nvSpPr>
        <p:spPr>
          <a:xfrm>
            <a:off x="6730025" y="1675327"/>
            <a:ext cx="1970344" cy="2554545"/>
          </a:xfrm>
          <a:prstGeom prst="rect">
            <a:avLst/>
          </a:prstGeom>
        </p:spPr>
        <p:txBody>
          <a:bodyPr wrap="square" lIns="108000">
            <a:spAutoFit/>
          </a:bodyPr>
          <a:lstStyle/>
          <a:p>
            <a:pPr marL="342900" indent="-342900">
              <a:buClr>
                <a:schemeClr val="tx1"/>
              </a:buClr>
              <a:buFont typeface="+mj-lt"/>
              <a:buAutoNum type="arabicParenR" startAt="11"/>
            </a:pPr>
            <a:r>
              <a:rPr lang="en-US" sz="1600" dirty="0">
                <a:solidFill>
                  <a:srgbClr val="353535"/>
                </a:solidFill>
              </a:rPr>
              <a:t>0.031	document</a:t>
            </a:r>
          </a:p>
          <a:p>
            <a:pPr marL="342900" indent="-342900">
              <a:buClr>
                <a:schemeClr val="tx1"/>
              </a:buClr>
              <a:buFont typeface="+mj-lt"/>
              <a:buAutoNum type="arabicParenR" startAt="11"/>
            </a:pPr>
            <a:r>
              <a:rPr lang="en-US" sz="1600" dirty="0">
                <a:solidFill>
                  <a:srgbClr val="353535"/>
                </a:solidFill>
              </a:rPr>
              <a:t>0.027	score</a:t>
            </a:r>
          </a:p>
          <a:p>
            <a:pPr marL="342900" indent="-342900">
              <a:buClr>
                <a:schemeClr val="tx1"/>
              </a:buClr>
              <a:buFont typeface="+mj-lt"/>
              <a:buAutoNum type="arabicParenR" startAt="11"/>
            </a:pPr>
            <a:r>
              <a:rPr lang="en-US" sz="1600" dirty="0">
                <a:solidFill>
                  <a:srgbClr val="353535"/>
                </a:solidFill>
              </a:rPr>
              <a:t>0.026	result</a:t>
            </a:r>
          </a:p>
          <a:p>
            <a:pPr marL="342900" indent="-342900">
              <a:buClr>
                <a:schemeClr val="tx1"/>
              </a:buClr>
              <a:buFont typeface="+mj-lt"/>
              <a:buAutoNum type="arabicParenR" startAt="11"/>
            </a:pPr>
            <a:r>
              <a:rPr lang="en-US" sz="1600" dirty="0">
                <a:solidFill>
                  <a:srgbClr val="353535"/>
                </a:solidFill>
              </a:rPr>
              <a:t>0.025	user</a:t>
            </a:r>
          </a:p>
          <a:p>
            <a:pPr marL="342900" indent="-342900">
              <a:buClr>
                <a:schemeClr val="tx1"/>
              </a:buClr>
              <a:buFont typeface="+mj-lt"/>
              <a:buAutoNum type="arabicParenR" startAt="11"/>
            </a:pPr>
            <a:r>
              <a:rPr lang="en-US" sz="1600" dirty="0">
                <a:solidFill>
                  <a:srgbClr val="353535"/>
                </a:solidFill>
              </a:rPr>
              <a:t>0.024	will</a:t>
            </a:r>
          </a:p>
          <a:p>
            <a:pPr marL="342900" indent="-342900">
              <a:buClr>
                <a:schemeClr val="tx1"/>
              </a:buClr>
              <a:buFont typeface="+mj-lt"/>
              <a:buAutoNum type="arabicParenR" startAt="11"/>
            </a:pPr>
            <a:r>
              <a:rPr lang="en-US" sz="1600" dirty="0">
                <a:solidFill>
                  <a:srgbClr val="353535"/>
                </a:solidFill>
              </a:rPr>
              <a:t>0.023	govern</a:t>
            </a:r>
          </a:p>
          <a:p>
            <a:pPr marL="342900" indent="-342900">
              <a:buClr>
                <a:schemeClr val="tx1"/>
              </a:buClr>
              <a:buFont typeface="+mj-lt"/>
              <a:buAutoNum type="arabicParenR" startAt="11"/>
            </a:pPr>
            <a:r>
              <a:rPr lang="en-US" sz="1600" dirty="0">
                <a:solidFill>
                  <a:srgbClr val="353535"/>
                </a:solidFill>
              </a:rPr>
              <a:t>0.022	term</a:t>
            </a:r>
          </a:p>
          <a:p>
            <a:pPr marL="342900" indent="-342900">
              <a:buClr>
                <a:schemeClr val="tx1"/>
              </a:buClr>
              <a:buFont typeface="+mj-lt"/>
              <a:buAutoNum type="arabicParenR" startAt="11"/>
            </a:pPr>
            <a:r>
              <a:rPr lang="en-US" sz="1600" dirty="0">
                <a:solidFill>
                  <a:srgbClr val="353535"/>
                </a:solidFill>
              </a:rPr>
              <a:t>0.021	match</a:t>
            </a:r>
          </a:p>
          <a:p>
            <a:pPr marL="342900" indent="-342900">
              <a:buClr>
                <a:schemeClr val="tx1"/>
              </a:buClr>
              <a:buFont typeface="+mj-lt"/>
              <a:buAutoNum type="arabicParenR" startAt="11"/>
            </a:pPr>
            <a:r>
              <a:rPr lang="en-US" sz="1600" dirty="0">
                <a:solidFill>
                  <a:srgbClr val="353535"/>
                </a:solidFill>
              </a:rPr>
              <a:t>0.017	</a:t>
            </a:r>
            <a:r>
              <a:rPr lang="en-US" sz="1600" dirty="0" err="1">
                <a:solidFill>
                  <a:srgbClr val="353535"/>
                </a:solidFill>
              </a:rPr>
              <a:t>databas</a:t>
            </a:r>
            <a:endParaRPr lang="en-US" sz="1600" dirty="0">
              <a:solidFill>
                <a:srgbClr val="353535"/>
              </a:solidFill>
            </a:endParaRPr>
          </a:p>
          <a:p>
            <a:pPr marL="342900" indent="-342900">
              <a:buClr>
                <a:schemeClr val="tx1"/>
              </a:buClr>
              <a:buFont typeface="+mj-lt"/>
              <a:buAutoNum type="arabicParenR" startAt="11"/>
            </a:pPr>
            <a:r>
              <a:rPr lang="en-US" sz="1600" dirty="0">
                <a:solidFill>
                  <a:srgbClr val="353535"/>
                </a:solidFill>
              </a:rPr>
              <a:t>0.017	depend</a:t>
            </a:r>
          </a:p>
        </p:txBody>
      </p:sp>
      <p:sp>
        <p:nvSpPr>
          <p:cNvPr id="8" name="Rectangle 7"/>
          <p:cNvSpPr/>
          <p:nvPr/>
        </p:nvSpPr>
        <p:spPr>
          <a:xfrm>
            <a:off x="4800599" y="1677292"/>
            <a:ext cx="1976911" cy="2554545"/>
          </a:xfrm>
          <a:prstGeom prst="rect">
            <a:avLst/>
          </a:prstGeom>
        </p:spPr>
        <p:txBody>
          <a:bodyPr wrap="square" lIns="108000">
            <a:spAutoFit/>
          </a:bodyPr>
          <a:lstStyle/>
          <a:p>
            <a:pPr marL="342900" indent="-342900">
              <a:buClr>
                <a:schemeClr val="tx1"/>
              </a:buClr>
              <a:buFont typeface="+mj-lt"/>
              <a:buAutoNum type="arabicParenR"/>
            </a:pPr>
            <a:r>
              <a:rPr lang="en-US" sz="1600" dirty="0">
                <a:solidFill>
                  <a:srgbClr val="353535"/>
                </a:solidFill>
              </a:rPr>
              <a:t>0.109	search</a:t>
            </a:r>
          </a:p>
          <a:p>
            <a:pPr marL="342900" indent="-342900">
              <a:buClr>
                <a:schemeClr val="tx1"/>
              </a:buClr>
              <a:buFont typeface="+mj-lt"/>
              <a:buAutoNum type="arabicParenR"/>
            </a:pPr>
            <a:r>
              <a:rPr lang="en-US" sz="1600" dirty="0">
                <a:solidFill>
                  <a:srgbClr val="353535"/>
                </a:solidFill>
              </a:rPr>
              <a:t>0.087	use</a:t>
            </a:r>
          </a:p>
          <a:p>
            <a:pPr marL="342900" indent="-342900">
              <a:buClr>
                <a:schemeClr val="tx1"/>
              </a:buClr>
              <a:buFont typeface="+mj-lt"/>
              <a:buAutoNum type="arabicParenR"/>
            </a:pPr>
            <a:r>
              <a:rPr lang="en-US" sz="1600" dirty="0">
                <a:solidFill>
                  <a:srgbClr val="353535"/>
                </a:solidFill>
              </a:rPr>
              <a:t>0.079	can</a:t>
            </a:r>
          </a:p>
          <a:p>
            <a:pPr marL="342900" indent="-342900">
              <a:buClr>
                <a:schemeClr val="tx1"/>
              </a:buClr>
              <a:buFont typeface="+mj-lt"/>
              <a:buAutoNum type="arabicParenR"/>
            </a:pPr>
            <a:r>
              <a:rPr lang="en-US" sz="1600" dirty="0">
                <a:solidFill>
                  <a:srgbClr val="353535"/>
                </a:solidFill>
              </a:rPr>
              <a:t>0.06	</a:t>
            </a:r>
            <a:r>
              <a:rPr lang="en-US" sz="1600" dirty="0" err="1">
                <a:solidFill>
                  <a:srgbClr val="353535"/>
                </a:solidFill>
              </a:rPr>
              <a:t>queri</a:t>
            </a:r>
            <a:endParaRPr lang="en-US" sz="1600" dirty="0">
              <a:solidFill>
                <a:srgbClr val="353535"/>
              </a:solidFill>
            </a:endParaRPr>
          </a:p>
          <a:p>
            <a:pPr marL="342900" indent="-342900">
              <a:buClr>
                <a:schemeClr val="tx1"/>
              </a:buClr>
              <a:buFont typeface="+mj-lt"/>
              <a:buAutoNum type="arabicParenR"/>
            </a:pPr>
            <a:r>
              <a:rPr lang="en-US" sz="1600" dirty="0">
                <a:solidFill>
                  <a:srgbClr val="353535"/>
                </a:solidFill>
              </a:rPr>
              <a:t>0.049	open</a:t>
            </a:r>
          </a:p>
          <a:p>
            <a:pPr marL="342900" indent="-342900">
              <a:buClr>
                <a:schemeClr val="tx1"/>
              </a:buClr>
              <a:buFont typeface="+mj-lt"/>
              <a:buAutoNum type="arabicParenR"/>
            </a:pPr>
            <a:r>
              <a:rPr lang="en-US" sz="1600" dirty="0">
                <a:solidFill>
                  <a:srgbClr val="353535"/>
                </a:solidFill>
              </a:rPr>
              <a:t>0.046	</a:t>
            </a:r>
            <a:r>
              <a:rPr lang="en-US" sz="1600" dirty="0" err="1">
                <a:solidFill>
                  <a:srgbClr val="353535"/>
                </a:solidFill>
              </a:rPr>
              <a:t>sourc</a:t>
            </a:r>
            <a:endParaRPr lang="en-US" sz="1600" dirty="0">
              <a:solidFill>
                <a:srgbClr val="353535"/>
              </a:solidFill>
            </a:endParaRPr>
          </a:p>
          <a:p>
            <a:pPr marL="342900" indent="-342900">
              <a:buClr>
                <a:schemeClr val="tx1"/>
              </a:buClr>
              <a:buFont typeface="+mj-lt"/>
              <a:buAutoNum type="arabicParenR"/>
            </a:pPr>
            <a:r>
              <a:rPr lang="en-US" sz="1600" dirty="0">
                <a:solidFill>
                  <a:srgbClr val="353535"/>
                </a:solidFill>
              </a:rPr>
              <a:t>0.043	data</a:t>
            </a:r>
          </a:p>
          <a:p>
            <a:pPr marL="342900" indent="-342900">
              <a:buClr>
                <a:schemeClr val="tx1"/>
              </a:buClr>
              <a:buFont typeface="+mj-lt"/>
              <a:buAutoNum type="arabicParenR"/>
            </a:pPr>
            <a:r>
              <a:rPr lang="en-US" sz="1600" dirty="0">
                <a:solidFill>
                  <a:srgbClr val="353535"/>
                </a:solidFill>
              </a:rPr>
              <a:t>0.041	</a:t>
            </a:r>
            <a:r>
              <a:rPr lang="en-US" sz="1600" dirty="0" err="1">
                <a:solidFill>
                  <a:srgbClr val="353535"/>
                </a:solidFill>
              </a:rPr>
              <a:t>solr</a:t>
            </a:r>
            <a:endParaRPr lang="en-US" sz="1600" dirty="0">
              <a:solidFill>
                <a:srgbClr val="353535"/>
              </a:solidFill>
            </a:endParaRPr>
          </a:p>
          <a:p>
            <a:pPr marL="342900" indent="-342900">
              <a:buClr>
                <a:schemeClr val="tx1"/>
              </a:buClr>
              <a:buFont typeface="+mj-lt"/>
              <a:buAutoNum type="arabicParenR"/>
            </a:pPr>
            <a:r>
              <a:rPr lang="en-US" sz="1600" dirty="0">
                <a:solidFill>
                  <a:srgbClr val="353535"/>
                </a:solidFill>
              </a:rPr>
              <a:t>0.04	like</a:t>
            </a:r>
          </a:p>
          <a:p>
            <a:pPr marL="342900" indent="-342900">
              <a:buClr>
                <a:schemeClr val="tx1"/>
              </a:buClr>
              <a:buFont typeface="+mj-lt"/>
              <a:buAutoNum type="arabicParenR"/>
            </a:pPr>
            <a:r>
              <a:rPr lang="en-US" sz="1600" dirty="0">
                <a:solidFill>
                  <a:srgbClr val="353535"/>
                </a:solidFill>
              </a:rPr>
              <a:t>0.037	field</a:t>
            </a:r>
          </a:p>
        </p:txBody>
      </p:sp>
    </p:spTree>
    <p:extLst>
      <p:ext uri="{BB962C8B-B14F-4D97-AF65-F5344CB8AC3E}">
        <p14:creationId xmlns:p14="http://schemas.microsoft.com/office/powerpoint/2010/main" val="2969827338"/>
      </p:ext>
    </p:extLst>
  </p:cSld>
  <p:clrMapOvr>
    <a:masterClrMapping/>
  </p:clrMapOvr>
</p:sld>
</file>

<file path=ppt/theme/theme1.xml><?xml version="1.0" encoding="utf-8"?>
<a:theme xmlns:a="http://schemas.openxmlformats.org/drawingml/2006/main" name="WK official 169 low res 2017">
  <a:themeElements>
    <a:clrScheme name="Aangepast 3">
      <a:dk1>
        <a:srgbClr val="007AC3"/>
      </a:dk1>
      <a:lt1>
        <a:sysClr val="window" lastClr="FFFFFF"/>
      </a:lt1>
      <a:dk2>
        <a:srgbClr val="474747"/>
      </a:dk2>
      <a:lt2>
        <a:srgbClr val="FFFFFF"/>
      </a:lt2>
      <a:accent1>
        <a:srgbClr val="007AC3"/>
      </a:accent1>
      <a:accent2>
        <a:srgbClr val="A6D1EA"/>
      </a:accent2>
      <a:accent3>
        <a:srgbClr val="940C72"/>
      </a:accent3>
      <a:accent4>
        <a:srgbClr val="241866"/>
      </a:accent4>
      <a:accent5>
        <a:srgbClr val="009881"/>
      </a:accent5>
      <a:accent6>
        <a:srgbClr val="A6DBD3"/>
      </a:accent6>
      <a:hlink>
        <a:srgbClr val="474747"/>
      </a:hlink>
      <a:folHlink>
        <a:srgbClr val="47474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WK official 169 low res 2017.thmx</Template>
  <TotalTime>64050</TotalTime>
  <Words>4288</Words>
  <Application>Microsoft Office PowerPoint</Application>
  <PresentationFormat>On-screen Show (16:9)</PresentationFormat>
  <Paragraphs>598</Paragraphs>
  <Slides>30</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Mangal</vt:lpstr>
      <vt:lpstr>Trebuchet MS</vt:lpstr>
      <vt:lpstr>Wingdings</vt:lpstr>
      <vt:lpstr>WK official 169 low res 2017</vt:lpstr>
      <vt:lpstr>Algorithmic Extraction of Keywords, Concepts, and Vocabularies</vt:lpstr>
      <vt:lpstr>Agenda/Intro</vt:lpstr>
      <vt:lpstr>Why I’m talking. (Problem statement)</vt:lpstr>
      <vt:lpstr>What I’m Talking About.</vt:lpstr>
      <vt:lpstr>How do these tools work?</vt:lpstr>
      <vt:lpstr>Our Example Corpus</vt:lpstr>
      <vt:lpstr>Topics, Keywords, and Concepts</vt:lpstr>
      <vt:lpstr>Latent Dirichlet Allocation (LDA)</vt:lpstr>
      <vt:lpstr>LDA – Example Corpus Topics</vt:lpstr>
      <vt:lpstr>Rapid Automatic Keyword Extraction (RAKE)</vt:lpstr>
      <vt:lpstr>RAKE algorithm in one slide</vt:lpstr>
      <vt:lpstr>Multi-purpose automatic topic indexing (“Maui”)</vt:lpstr>
      <vt:lpstr>Using NLP Libraries</vt:lpstr>
      <vt:lpstr>Part of Speech tagging - 30 second overview</vt:lpstr>
      <vt:lpstr>NLP vs Legal Content</vt:lpstr>
      <vt:lpstr>Topia TermExtract</vt:lpstr>
      <vt:lpstr>Skipchunk</vt:lpstr>
      <vt:lpstr>Skipchunk – example extractions</vt:lpstr>
      <vt:lpstr>Showdown! Top 20 from the example corpus</vt:lpstr>
      <vt:lpstr>Ontology learning</vt:lpstr>
      <vt:lpstr>Types of Ontologies</vt:lpstr>
      <vt:lpstr>Hypernymy and Meronymy</vt:lpstr>
      <vt:lpstr>Hearst Patterns (Lexico-Syntactic)</vt:lpstr>
      <vt:lpstr>Lexico-Syntactic Pattern Success Rate</vt:lpstr>
      <vt:lpstr>TAXI – A Taxonomy Induction System</vt:lpstr>
      <vt:lpstr>TAXI Workflow</vt:lpstr>
      <vt:lpstr>TAXI  - Science Domain Example Graph</vt:lpstr>
      <vt:lpstr>Use Cases and Applicable Techniques</vt:lpstr>
      <vt:lpstr>What’s Next?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Algorithmic extraction of Keywords, Concepts, Vocabularies</dc:title>
  <dc:creator>Max Irwin</dc:creator>
  <cp:lastModifiedBy>Irwin, Max (LNG-CON)</cp:lastModifiedBy>
  <cp:revision>2031</cp:revision>
  <dcterms:created xsi:type="dcterms:W3CDTF">2018-02-01T20:44:11Z</dcterms:created>
  <dcterms:modified xsi:type="dcterms:W3CDTF">2018-11-14T11:04:29Z</dcterms:modified>
</cp:coreProperties>
</file>